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87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p:bodyStyle/>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1731264" y="752856"/>
            <a:ext cx="8720328" cy="1569720"/>
          </a:xfrm>
          <a:prstGeom prst="rect">
            <a:avLst/>
          </a:prstGeom>
          <a:noFill/>
        </p:spPr>
        <p:txBody>
          <a:bodyPr lIns="0" tIns="0" rIns="0" bIns="0">
            <a:noAutofit/>
          </a:bodyPr>
          <a:lstStyle/>
          <a:p>
            <a:pPr marL="0" marR="0" indent="0" algn="ctr">
              <a:lnSpc>
                <a:spcPct val="87000"/>
              </a:lnSpc>
            </a:pPr>
            <a:r>
              <a:rPr lang="pl" sz="4000" b="1" dirty="0">
                <a:solidFill>
                  <a:srgbClr val="002060"/>
                </a:solidFill>
                <a:effectLst>
                  <a:outerShdw blurRad="38100" dist="38100" dir="2700000" algn="tl">
                    <a:srgbClr val="000000">
                      <a:alpha val="43137"/>
                    </a:srgbClr>
                  </a:outerShdw>
                </a:effectLst>
                <a:latin typeface="Calibri"/>
              </a:rPr>
              <a:t>Rolniczy handel detaliczny wymagania weterynaryjne w zakresie produkcji i sprzedaży żywności</a:t>
            </a:r>
          </a:p>
        </p:txBody>
      </p:sp>
      <p:sp>
        <p:nvSpPr>
          <p:cNvPr id="3" name="Prostokąt 2"/>
          <p:cNvSpPr/>
          <p:nvPr/>
        </p:nvSpPr>
        <p:spPr>
          <a:xfrm>
            <a:off x="749808" y="4824984"/>
            <a:ext cx="10623042" cy="844296"/>
          </a:xfrm>
          <a:prstGeom prst="rect">
            <a:avLst/>
          </a:prstGeom>
          <a:noFill/>
        </p:spPr>
        <p:txBody>
          <a:bodyPr lIns="0" tIns="0" rIns="0" bIns="0">
            <a:noAutofit/>
          </a:bodyPr>
          <a:lstStyle/>
          <a:p>
            <a:pPr marL="0" marR="0" indent="0">
              <a:lnSpc>
                <a:spcPct val="118000"/>
              </a:lnSpc>
            </a:pPr>
            <a:r>
              <a:rPr lang="pl" sz="2800" dirty="0">
                <a:latin typeface="Calibri"/>
              </a:rPr>
              <a:t>Główny Inspektorat Weterynarii</a:t>
            </a:r>
          </a:p>
        </p:txBody>
      </p:sp>
    </p:spTree>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594360" y="359664"/>
            <a:ext cx="10832592" cy="606552"/>
          </a:xfrm>
          <a:prstGeom prst="rect">
            <a:avLst/>
          </a:prstGeom>
          <a:noFill/>
        </p:spPr>
        <p:txBody>
          <a:bodyPr lIns="0" tIns="0" rIns="0" bIns="0">
            <a:noAutofit/>
          </a:bodyPr>
          <a:lstStyle/>
          <a:p>
            <a:pPr marL="0" marR="0" indent="0" algn="ctr"/>
            <a:r>
              <a:rPr lang="pl" sz="2400" b="1" dirty="0">
                <a:solidFill>
                  <a:srgbClr val="002060"/>
                </a:solidFill>
                <a:latin typeface="Calibri"/>
              </a:rPr>
              <a:t>Ustawa z dnia 16 listopada 2016 r.</a:t>
            </a:r>
          </a:p>
          <a:p>
            <a:pPr marL="0" marR="0" indent="0" algn="ctr">
              <a:lnSpc>
                <a:spcPct val="86000"/>
              </a:lnSpc>
            </a:pPr>
            <a:r>
              <a:rPr lang="pl" sz="2400" b="1" i="1" dirty="0">
                <a:solidFill>
                  <a:srgbClr val="002060"/>
                </a:solidFill>
                <a:latin typeface="Calibri"/>
              </a:rPr>
              <a:t>o zmianie niektórych ustaw w celu ułatwienia sprzedaży żywności przez rolników</a:t>
            </a:r>
          </a:p>
        </p:txBody>
      </p:sp>
      <p:sp>
        <p:nvSpPr>
          <p:cNvPr id="3" name="Prostokąt 2"/>
          <p:cNvSpPr/>
          <p:nvPr/>
        </p:nvSpPr>
        <p:spPr>
          <a:xfrm>
            <a:off x="594360" y="1093851"/>
            <a:ext cx="10832592" cy="5259324"/>
          </a:xfrm>
          <a:prstGeom prst="rect">
            <a:avLst/>
          </a:prstGeom>
          <a:noFill/>
        </p:spPr>
        <p:txBody>
          <a:bodyPr lIns="0" tIns="0" rIns="0" bIns="0">
            <a:noAutofit/>
          </a:bodyPr>
          <a:lstStyle/>
          <a:p>
            <a:pPr marL="0" marR="0" indent="203200">
              <a:lnSpc>
                <a:spcPct val="97000"/>
              </a:lnSpc>
            </a:pPr>
            <a:r>
              <a:rPr lang="pl" sz="2400" b="1" dirty="0">
                <a:latin typeface="Calibri"/>
              </a:rPr>
              <a:t>Wejście w życie ustawy 1 stycznia 2017 r. </a:t>
            </a:r>
          </a:p>
          <a:p>
            <a:pPr marL="167200" marR="0" indent="-203200" defTabSz="392752">
              <a:lnSpc>
                <a:spcPct val="97000"/>
              </a:lnSpc>
              <a:spcBef>
                <a:spcPts val="600"/>
              </a:spcBef>
              <a:tabLst>
                <a:tab pos="392752" algn="l"/>
              </a:tabLst>
            </a:pPr>
            <a:r>
              <a:rPr lang="pl" sz="2400" dirty="0">
                <a:latin typeface="Arial"/>
              </a:rPr>
              <a:t>•</a:t>
            </a:r>
            <a:r>
              <a:rPr lang="pl" sz="2400" dirty="0">
                <a:latin typeface="Calibri"/>
              </a:rPr>
              <a:t>	Celem przepisów jest wprowadzenie ułatwień przy prowadzeniu </a:t>
            </a:r>
            <a:r>
              <a:rPr lang="pl" sz="2400" dirty="0"/>
              <a:t>produkcji żywności przez rolników i </a:t>
            </a:r>
            <a:r>
              <a:rPr lang="pl" sz="2400" dirty="0">
                <a:latin typeface="Calibri"/>
              </a:rPr>
              <a:t>wprowadzaniu na rynek w </a:t>
            </a:r>
            <a:r>
              <a:rPr lang="pl" sz="2400" b="1" dirty="0">
                <a:latin typeface="Calibri"/>
              </a:rPr>
              <a:t>ramach handlu detalicznego</a:t>
            </a:r>
            <a:r>
              <a:rPr lang="pl" sz="2400" dirty="0">
                <a:latin typeface="Calibri"/>
              </a:rPr>
              <a:t>, w krótkim łańcuchu dystrybucji, co do zasady bez udziału pośredników</a:t>
            </a:r>
          </a:p>
          <a:p>
            <a:pPr marL="167200" marR="0" indent="-203200" defTabSz="392752">
              <a:lnSpc>
                <a:spcPct val="97000"/>
              </a:lnSpc>
              <a:spcBef>
                <a:spcPts val="600"/>
              </a:spcBef>
              <a:tabLst>
                <a:tab pos="392752" algn="l"/>
              </a:tabLst>
            </a:pPr>
            <a:r>
              <a:rPr lang="pl" sz="2400" dirty="0">
                <a:latin typeface="Arial"/>
              </a:rPr>
              <a:t>•</a:t>
            </a:r>
            <a:r>
              <a:rPr lang="pl" sz="2400" dirty="0">
                <a:latin typeface="Calibri"/>
              </a:rPr>
              <a:t>	Możliwość prowadzenia produkcji (w tym </a:t>
            </a:r>
            <a:r>
              <a:rPr lang="pl" sz="2400" dirty="0"/>
              <a:t>przetwarzania) żywności</a:t>
            </a:r>
            <a:r>
              <a:rPr lang="pl" sz="2400" dirty="0">
                <a:latin typeface="Calibri"/>
              </a:rPr>
              <a:t>, pod warunkiem, że będzie ona sprzedawana wyłącznie konsumentom końcowym</a:t>
            </a:r>
          </a:p>
          <a:p>
            <a:pPr marL="167200" marR="0" indent="-203200" defTabSz="392752">
              <a:lnSpc>
                <a:spcPct val="97000"/>
              </a:lnSpc>
              <a:spcBef>
                <a:spcPts val="600"/>
              </a:spcBef>
              <a:tabLst>
                <a:tab pos="392752" algn="l"/>
              </a:tabLst>
            </a:pPr>
            <a:r>
              <a:rPr lang="pl" sz="2400" dirty="0">
                <a:latin typeface="Arial"/>
              </a:rPr>
              <a:t>•</a:t>
            </a:r>
            <a:r>
              <a:rPr lang="pl" sz="2400" dirty="0">
                <a:latin typeface="Calibri"/>
              </a:rPr>
              <a:t>	Ustawa stwarza możliwości dla rolników zamierzających prowadzić produkcję i sprzedaż żywności uzyskanej w całości lub części z surowców pochodzących z ich własnej uprawy, hodowli lub chowu, w tym mięsa pochodzącego z uytzymywanych w gospodarstwie zwierząt kopytnych </a:t>
            </a:r>
            <a:r>
              <a:rPr lang="pl" sz="2400" b="1" dirty="0">
                <a:latin typeface="Calibri"/>
              </a:rPr>
              <a:t>poddanych ubojowi w zatwierdzonej rzeźni</a:t>
            </a:r>
            <a:r>
              <a:rPr lang="pl" sz="2400" dirty="0">
                <a:latin typeface="Calibri"/>
              </a:rPr>
              <a:t>, produktów mięsnych (np. szynki, pasztety, kiełbasy), produktów mlecznych (np. sery, jogurty, masło), wyrobów garmażeryjnych stanowiących produkty złożone (np. pierogi z mięsem, serem, gołąbki z mięsem, sałatki warzywno-mięsne).</a:t>
            </a:r>
          </a:p>
        </p:txBody>
      </p:sp>
    </p:spTree>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594360" y="195072"/>
            <a:ext cx="10805160" cy="941832"/>
          </a:xfrm>
          <a:prstGeom prst="rect">
            <a:avLst/>
          </a:prstGeom>
          <a:noFill/>
        </p:spPr>
        <p:txBody>
          <a:bodyPr lIns="0" tIns="0" rIns="0" bIns="0">
            <a:noAutofit/>
          </a:bodyPr>
          <a:lstStyle/>
          <a:p>
            <a:pPr marL="0" marR="0" indent="0" algn="ctr">
              <a:lnSpc>
                <a:spcPct val="87000"/>
              </a:lnSpc>
            </a:pPr>
            <a:r>
              <a:rPr lang="pl" sz="2400" b="1">
                <a:solidFill>
                  <a:srgbClr val="002060"/>
                </a:solidFill>
                <a:latin typeface="Calibri"/>
              </a:rPr>
              <a:t>Ustawa z dnia 9 listopada 2018 r.</a:t>
            </a:r>
          </a:p>
          <a:p>
            <a:pPr marL="0" marR="0" indent="215900">
              <a:lnSpc>
                <a:spcPct val="87000"/>
              </a:lnSpc>
            </a:pPr>
            <a:r>
              <a:rPr lang="pl" sz="2400" b="1" i="1">
                <a:solidFill>
                  <a:srgbClr val="002060"/>
                </a:solidFill>
                <a:latin typeface="Calibri"/>
              </a:rPr>
              <a:t>o zmianie niektórych ustaw w celu ułatwienia sprzedaży żywności przez rolników do</a:t>
            </a:r>
          </a:p>
          <a:p>
            <a:pPr marL="0" marR="0" indent="0" algn="ctr">
              <a:lnSpc>
                <a:spcPct val="87000"/>
              </a:lnSpc>
            </a:pPr>
            <a:r>
              <a:rPr lang="pl" sz="2400" b="1" i="1">
                <a:solidFill>
                  <a:srgbClr val="002060"/>
                </a:solidFill>
                <a:latin typeface="Calibri"/>
              </a:rPr>
              <a:t>sklepów i restauracji</a:t>
            </a:r>
          </a:p>
        </p:txBody>
      </p:sp>
      <p:sp>
        <p:nvSpPr>
          <p:cNvPr id="3" name="Prostokąt 2"/>
          <p:cNvSpPr/>
          <p:nvPr/>
        </p:nvSpPr>
        <p:spPr>
          <a:xfrm>
            <a:off x="594360" y="1331976"/>
            <a:ext cx="10805160" cy="4303776"/>
          </a:xfrm>
          <a:prstGeom prst="rect">
            <a:avLst/>
          </a:prstGeom>
          <a:noFill/>
        </p:spPr>
        <p:txBody>
          <a:bodyPr lIns="0" tIns="0" rIns="0" bIns="0">
            <a:noAutofit/>
          </a:bodyPr>
          <a:lstStyle/>
          <a:p>
            <a:pPr marL="0" marR="0" indent="228600">
              <a:lnSpc>
                <a:spcPct val="97000"/>
              </a:lnSpc>
              <a:spcBef>
                <a:spcPts val="600"/>
              </a:spcBef>
            </a:pPr>
            <a:r>
              <a:rPr lang="pl" sz="2400" b="1" dirty="0">
                <a:latin typeface="Calibri"/>
              </a:rPr>
              <a:t>Wejście w życie ustawy -1 stycznia 2019 r.</a:t>
            </a:r>
          </a:p>
          <a:p>
            <a:pPr marL="192600" marR="0" indent="-228600" defTabSz="418152">
              <a:lnSpc>
                <a:spcPct val="97000"/>
              </a:lnSpc>
              <a:spcBef>
                <a:spcPts val="600"/>
              </a:spcBef>
              <a:tabLst>
                <a:tab pos="418152" algn="l"/>
              </a:tabLst>
            </a:pPr>
            <a:r>
              <a:rPr lang="pl" sz="2400" dirty="0">
                <a:latin typeface="Arial"/>
              </a:rPr>
              <a:t>•</a:t>
            </a:r>
            <a:r>
              <a:rPr lang="pl" sz="2400" dirty="0">
                <a:latin typeface="Calibri"/>
              </a:rPr>
              <a:t>	Celem zmiany przepisów było umożliwienie sprzedaży żywności przez rolników do zakładów detalicznych zaopatrujących konsumentów końcowych oraz dostosowanie do potrzeb podmiotów prowadzących produkcję żywności na małą skalę i jej zbywanie w krótkich łańcuchach dystrybucji.</a:t>
            </a:r>
          </a:p>
          <a:p>
            <a:pPr marL="192600" marR="0" indent="-228600" defTabSz="418152">
              <a:lnSpc>
                <a:spcPct val="97000"/>
              </a:lnSpc>
              <a:spcBef>
                <a:spcPts val="600"/>
              </a:spcBef>
              <a:tabLst>
                <a:tab pos="418152" algn="l"/>
              </a:tabLst>
            </a:pPr>
            <a:r>
              <a:rPr lang="pl" sz="2400" dirty="0">
                <a:latin typeface="Arial"/>
              </a:rPr>
              <a:t>•</a:t>
            </a:r>
            <a:r>
              <a:rPr lang="pl" sz="2400" dirty="0">
                <a:latin typeface="Calibri"/>
              </a:rPr>
              <a:t>	Ustawa umożliwia zbywanie żywności wytworzonej w ramach rolniczego handlu detalicznego na rzecz zakładów prowadzących handel detaliczny z przeznaczeniem dla konsumenta kocowego (np. sklepy, restauracje, stołówki) na obszarze:</a:t>
            </a:r>
          </a:p>
          <a:p>
            <a:pPr marL="649800" marR="0" indent="-228600" defTabSz="875352">
              <a:lnSpc>
                <a:spcPct val="97000"/>
              </a:lnSpc>
              <a:spcBef>
                <a:spcPts val="600"/>
              </a:spcBef>
              <a:tabLst>
                <a:tab pos="875352" algn="l"/>
              </a:tabLst>
            </a:pPr>
            <a:r>
              <a:rPr lang="pl" sz="2400" dirty="0">
                <a:latin typeface="Arial"/>
              </a:rPr>
              <a:t>•</a:t>
            </a:r>
            <a:r>
              <a:rPr lang="pl" sz="2400" dirty="0">
                <a:latin typeface="Calibri"/>
              </a:rPr>
              <a:t>	województwa, w którym ma miejsce prowadzenie produkcji tej żywności w ramach rolniczego handlu detalicznego oraz</a:t>
            </a:r>
          </a:p>
          <a:p>
            <a:pPr marL="649800" marR="0" indent="-228600" defTabSz="875352">
              <a:lnSpc>
                <a:spcPct val="97000"/>
              </a:lnSpc>
              <a:spcBef>
                <a:spcPts val="600"/>
              </a:spcBef>
              <a:tabLst>
                <a:tab pos="875352" algn="l"/>
              </a:tabLst>
            </a:pPr>
            <a:r>
              <a:rPr lang="pl" sz="2400" dirty="0">
                <a:latin typeface="Arial"/>
              </a:rPr>
              <a:t>•</a:t>
            </a:r>
            <a:r>
              <a:rPr lang="pl" sz="2400" dirty="0">
                <a:latin typeface="Calibri"/>
              </a:rPr>
              <a:t>	powiatów lub miast stanowiących siedzibę wojewody lub sejmiku województwa, sąsiadujących z tym województwem.</a:t>
            </a:r>
          </a:p>
        </p:txBody>
      </p:sp>
    </p:spTree>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804672" y="628649"/>
            <a:ext cx="10332720" cy="5419725"/>
          </a:xfrm>
          <a:prstGeom prst="rect">
            <a:avLst/>
          </a:prstGeom>
          <a:noFill/>
        </p:spPr>
        <p:txBody>
          <a:bodyPr lIns="0" tIns="0" rIns="0" bIns="0">
            <a:noAutofit/>
          </a:bodyPr>
          <a:lstStyle/>
          <a:p>
            <a:pPr marL="0" marR="0" indent="157988" algn="just">
              <a:lnSpc>
                <a:spcPct val="87000"/>
              </a:lnSpc>
              <a:spcAft>
                <a:spcPts val="700"/>
              </a:spcAft>
            </a:pPr>
            <a:r>
              <a:rPr lang="pl" sz="2400" b="1" dirty="0">
                <a:latin typeface="Calibri"/>
              </a:rPr>
              <a:t>Kryteria uznania działalności za rolniczy handel detaliczny:</a:t>
            </a:r>
          </a:p>
          <a:p>
            <a:pPr marL="0" marR="0" indent="157988" algn="just">
              <a:lnSpc>
                <a:spcPct val="87000"/>
              </a:lnSpc>
              <a:spcAft>
                <a:spcPts val="700"/>
              </a:spcAft>
            </a:pPr>
            <a:endParaRPr lang="pl" sz="2400" b="1" dirty="0">
              <a:latin typeface="Calibri"/>
            </a:endParaRPr>
          </a:p>
          <a:p>
            <a:pPr marL="490288" marR="0" indent="-520700" defTabSz="990160">
              <a:lnSpc>
                <a:spcPct val="86000"/>
              </a:lnSpc>
              <a:spcAft>
                <a:spcPts val="700"/>
              </a:spcAft>
              <a:tabLst>
                <a:tab pos="990160" algn="l"/>
              </a:tabLst>
            </a:pPr>
            <a:r>
              <a:rPr lang="pl" sz="2400" dirty="0">
                <a:latin typeface="Calibri"/>
              </a:rPr>
              <a:t>1)	</a:t>
            </a:r>
            <a:r>
              <a:rPr lang="pl-PL" sz="2400" dirty="0">
                <a:latin typeface="Calibri"/>
              </a:rPr>
              <a:t>o</a:t>
            </a:r>
            <a:r>
              <a:rPr lang="pl" sz="2400" dirty="0">
                <a:latin typeface="Calibri"/>
              </a:rPr>
              <a:t>bróbka lub przetwarzanie żywności (np. mleka, mięsa, ryb) i jej przechowywanie </a:t>
            </a:r>
            <a:r>
              <a:rPr lang="pl" sz="2400" b="1" dirty="0">
                <a:latin typeface="Calibri"/>
              </a:rPr>
              <a:t>w punkcie sprzedaży lub dostaw </a:t>
            </a:r>
            <a:r>
              <a:rPr lang="pl" sz="2400" dirty="0">
                <a:latin typeface="Calibri"/>
              </a:rPr>
              <a:t>do konsumenta końcowego</a:t>
            </a:r>
          </a:p>
          <a:p>
            <a:pPr marL="490288" marR="0" indent="-520700" defTabSz="990160">
              <a:lnSpc>
                <a:spcPct val="87000"/>
              </a:lnSpc>
              <a:spcAft>
                <a:spcPts val="700"/>
              </a:spcAft>
              <a:tabLst>
                <a:tab pos="990160" algn="l"/>
              </a:tabLst>
            </a:pPr>
            <a:r>
              <a:rPr lang="pl" sz="2400" dirty="0">
                <a:latin typeface="Calibri"/>
              </a:rPr>
              <a:t>2)	sprzedaż żywności na rzecz konsumenta końcowego lub do zakładów prowadzących handel detaliczny z przeznaczeniem dla konsumenta końcowego</a:t>
            </a:r>
          </a:p>
          <a:p>
            <a:pPr marL="490288" marR="0" indent="-520700" defTabSz="990160">
              <a:lnSpc>
                <a:spcPct val="86000"/>
              </a:lnSpc>
              <a:spcAft>
                <a:spcPts val="700"/>
              </a:spcAft>
              <a:tabLst>
                <a:tab pos="990160" algn="l"/>
              </a:tabLst>
            </a:pPr>
            <a:r>
              <a:rPr lang="pl" sz="2400" dirty="0">
                <a:latin typeface="Calibri"/>
              </a:rPr>
              <a:t>3)	sprzedaż żywności </a:t>
            </a:r>
            <a:r>
              <a:rPr lang="pl" sz="2400" b="1" dirty="0">
                <a:latin typeface="Calibri"/>
              </a:rPr>
              <a:t>bez udziału pośredników</a:t>
            </a:r>
            <a:r>
              <a:rPr lang="pl" sz="2400" dirty="0">
                <a:latin typeface="Calibri"/>
              </a:rPr>
              <a:t>, z wyjątkiem zbywania żywności podczas festynów, wystaw, kiermaszy</a:t>
            </a:r>
          </a:p>
          <a:p>
            <a:pPr marL="490288" indent="-520700" defTabSz="990160">
              <a:lnSpc>
                <a:spcPct val="87000"/>
              </a:lnSpc>
              <a:spcAft>
                <a:spcPts val="700"/>
              </a:spcAft>
              <a:tabLst>
                <a:tab pos="990160" algn="l"/>
              </a:tabLst>
            </a:pPr>
            <a:r>
              <a:rPr lang="pl" sz="2400" dirty="0">
                <a:latin typeface="Calibri"/>
              </a:rPr>
              <a:t>4)	</a:t>
            </a:r>
            <a:r>
              <a:rPr lang="pl-PL" sz="2400" b="1" dirty="0"/>
              <a:t>co najmniej jeden składnik </a:t>
            </a:r>
            <a:r>
              <a:rPr lang="pl-PL" sz="2400" dirty="0"/>
              <a:t>sprzedawanej żywności musi pochodzić w całości z własnej uprawy, hodowli lub chowu danego podmiotu, </a:t>
            </a:r>
          </a:p>
          <a:p>
            <a:pPr marL="490288" marR="0" indent="-520700" defTabSz="990160">
              <a:lnSpc>
                <a:spcPct val="87000"/>
              </a:lnSpc>
              <a:tabLst>
                <a:tab pos="990160" algn="l"/>
              </a:tabLst>
            </a:pPr>
            <a:r>
              <a:rPr lang="pl" sz="2400" dirty="0">
                <a:latin typeface="Calibri"/>
              </a:rPr>
              <a:t>5)	sprzedaż żywności do zakładów prowadzących handel detaliczny w ramach limitów, które zostały określone w rozporządzeniu Ministra Rolnictwa i Rozwoju Wsi</a:t>
            </a:r>
          </a:p>
        </p:txBody>
      </p:sp>
    </p:spTree>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1066800" y="356616"/>
            <a:ext cx="9948672" cy="627888"/>
          </a:xfrm>
          <a:prstGeom prst="rect">
            <a:avLst/>
          </a:prstGeom>
          <a:noFill/>
        </p:spPr>
        <p:txBody>
          <a:bodyPr lIns="0" tIns="0" rIns="0" bIns="0">
            <a:noAutofit/>
          </a:bodyPr>
          <a:lstStyle/>
          <a:p>
            <a:pPr marL="0" marR="0" indent="0" algn="ctr">
              <a:lnSpc>
                <a:spcPct val="87000"/>
              </a:lnSpc>
            </a:pPr>
            <a:r>
              <a:rPr lang="pl" sz="2400" b="1">
                <a:solidFill>
                  <a:srgbClr val="002060"/>
                </a:solidFill>
                <a:latin typeface="Calibri"/>
              </a:rPr>
              <a:t>Zmiany niektórych ustaw w celu ułatwienia sprzedaży żywności przez rolników,</a:t>
            </a:r>
          </a:p>
          <a:p>
            <a:pPr marL="0" marR="0" indent="0" algn="ctr">
              <a:lnSpc>
                <a:spcPct val="87000"/>
              </a:lnSpc>
            </a:pPr>
            <a:r>
              <a:rPr lang="pl" sz="2400" b="1">
                <a:solidFill>
                  <a:srgbClr val="002060"/>
                </a:solidFill>
                <a:latin typeface="Calibri"/>
              </a:rPr>
              <a:t>w tym również do sklepów i restauracji</a:t>
            </a:r>
          </a:p>
        </p:txBody>
      </p:sp>
      <p:sp>
        <p:nvSpPr>
          <p:cNvPr id="3" name="Prostokąt 2"/>
          <p:cNvSpPr/>
          <p:nvPr/>
        </p:nvSpPr>
        <p:spPr>
          <a:xfrm>
            <a:off x="588264" y="1310640"/>
            <a:ext cx="10838688" cy="3011424"/>
          </a:xfrm>
          <a:prstGeom prst="rect">
            <a:avLst/>
          </a:prstGeom>
          <a:noFill/>
        </p:spPr>
        <p:txBody>
          <a:bodyPr lIns="0" tIns="0" rIns="0" bIns="0">
            <a:noAutofit/>
          </a:bodyPr>
          <a:lstStyle/>
          <a:p>
            <a:pPr marL="0" marR="0" indent="0">
              <a:lnSpc>
                <a:spcPct val="97000"/>
              </a:lnSpc>
              <a:spcAft>
                <a:spcPts val="840"/>
              </a:spcAft>
            </a:pPr>
            <a:r>
              <a:rPr lang="pl" sz="2400" dirty="0">
                <a:latin typeface="Calibri"/>
              </a:rPr>
              <a:t>Ustawa z dnia 29 stycznia 2004 r. </a:t>
            </a:r>
            <a:r>
              <a:rPr lang="pl" sz="2400" i="1" dirty="0">
                <a:latin typeface="Calibri"/>
              </a:rPr>
              <a:t>o Inspekcji Weterynaryjnej</a:t>
            </a:r>
            <a:r>
              <a:rPr lang="pl" sz="2400" dirty="0">
                <a:latin typeface="Calibri"/>
              </a:rPr>
              <a:t>:</a:t>
            </a:r>
          </a:p>
          <a:p>
            <a:pPr marL="0" marR="0" indent="0">
              <a:lnSpc>
                <a:spcPct val="97000"/>
              </a:lnSpc>
              <a:spcBef>
                <a:spcPts val="600"/>
              </a:spcBef>
            </a:pPr>
            <a:r>
              <a:rPr lang="pl" sz="2400" dirty="0">
                <a:latin typeface="Calibri"/>
              </a:rPr>
              <a:t>Inspekcja realizuje, w celu zapewnienia ochrony zdrowia publicznego, zadania z zakresu: - bezpieczeństwa:</a:t>
            </a:r>
          </a:p>
          <a:p>
            <a:pPr marL="457200" marR="0" indent="-457200" defTabSz="600964">
              <a:lnSpc>
                <a:spcPct val="97000"/>
              </a:lnSpc>
              <a:spcBef>
                <a:spcPts val="600"/>
              </a:spcBef>
              <a:buAutoNum type="alphaLcParenR"/>
              <a:tabLst>
                <a:tab pos="600964" algn="l"/>
              </a:tabLst>
            </a:pPr>
            <a:r>
              <a:rPr lang="pl" sz="2400" dirty="0">
                <a:latin typeface="Calibri"/>
              </a:rPr>
              <a:t>produktów pochodzenia zwierzęcego,</a:t>
            </a:r>
          </a:p>
          <a:p>
            <a:pPr marL="457200" marR="0" indent="-457200" defTabSz="600964">
              <a:lnSpc>
                <a:spcPct val="97000"/>
              </a:lnSpc>
              <a:spcBef>
                <a:spcPts val="600"/>
              </a:spcBef>
              <a:buAutoNum type="alphaLcParenR"/>
              <a:tabLst>
                <a:tab pos="600964" algn="l"/>
              </a:tabLst>
            </a:pPr>
            <a:r>
              <a:rPr lang="pl" sz="2400" b="1" dirty="0">
                <a:latin typeface="Calibri"/>
              </a:rPr>
              <a:t>żywności zawierającej jednocześnie środki spożywcze pochodzenia niezwierzęcego i produkty pochodzenia zwierzęcego znajdującej się w rolniczym handlu detalicznym </a:t>
            </a:r>
            <a:r>
              <a:rPr lang="pl" sz="2400" dirty="0">
                <a:latin typeface="Calibri"/>
              </a:rPr>
              <a:t>w rozumieniu art. 3 ust. 3 pkt 29 b) ustawy o bezpieczeństwie żywności i żywienia.</a:t>
            </a:r>
          </a:p>
        </p:txBody>
      </p:sp>
    </p:spTree>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1066800" y="356616"/>
            <a:ext cx="9948672" cy="627888"/>
          </a:xfrm>
          <a:prstGeom prst="rect">
            <a:avLst/>
          </a:prstGeom>
          <a:noFill/>
        </p:spPr>
        <p:txBody>
          <a:bodyPr lIns="0" tIns="0" rIns="0" bIns="0">
            <a:noAutofit/>
          </a:bodyPr>
          <a:lstStyle/>
          <a:p>
            <a:pPr marL="0" marR="0" indent="0" algn="ctr">
              <a:lnSpc>
                <a:spcPct val="87000"/>
              </a:lnSpc>
            </a:pPr>
            <a:r>
              <a:rPr lang="pl" sz="2400" b="1" dirty="0">
                <a:solidFill>
                  <a:srgbClr val="002060"/>
                </a:solidFill>
                <a:latin typeface="Calibri"/>
              </a:rPr>
              <a:t>Zmiany niektórych ustaw w celu ułatwienia sprzedaży żywności przez rolników,</a:t>
            </a:r>
          </a:p>
          <a:p>
            <a:pPr marL="0" marR="0" indent="0" algn="ctr">
              <a:lnSpc>
                <a:spcPct val="87000"/>
              </a:lnSpc>
            </a:pPr>
            <a:r>
              <a:rPr lang="pl" sz="2400" b="1" dirty="0">
                <a:solidFill>
                  <a:srgbClr val="002060"/>
                </a:solidFill>
                <a:latin typeface="Calibri"/>
              </a:rPr>
              <a:t>w tym również do sklepów i restauracji</a:t>
            </a:r>
          </a:p>
        </p:txBody>
      </p:sp>
      <p:sp>
        <p:nvSpPr>
          <p:cNvPr id="3" name="Prostokąt 2"/>
          <p:cNvSpPr/>
          <p:nvPr/>
        </p:nvSpPr>
        <p:spPr>
          <a:xfrm>
            <a:off x="556641" y="1644015"/>
            <a:ext cx="10597896" cy="3745992"/>
          </a:xfrm>
          <a:prstGeom prst="rect">
            <a:avLst/>
          </a:prstGeom>
          <a:noFill/>
        </p:spPr>
        <p:txBody>
          <a:bodyPr lIns="0" tIns="0" rIns="0" bIns="0">
            <a:noAutofit/>
          </a:bodyPr>
          <a:lstStyle/>
          <a:p>
            <a:pPr marL="0" marR="0" indent="0">
              <a:lnSpc>
                <a:spcPct val="97000"/>
              </a:lnSpc>
              <a:spcAft>
                <a:spcPts val="840"/>
              </a:spcAft>
            </a:pPr>
            <a:r>
              <a:rPr lang="pl" sz="2400" dirty="0">
                <a:latin typeface="Calibri"/>
              </a:rPr>
              <a:t>Ustawa z dnia 25 sierpnia 2005 r. </a:t>
            </a:r>
            <a:r>
              <a:rPr lang="pl" sz="2400" i="1" dirty="0">
                <a:latin typeface="Calibri"/>
              </a:rPr>
              <a:t>o bezpieczeństwie żywności i żywienia</a:t>
            </a:r>
            <a:r>
              <a:rPr lang="pl" sz="2400" dirty="0">
                <a:latin typeface="Calibri"/>
              </a:rPr>
              <a:t>:</a:t>
            </a:r>
          </a:p>
          <a:p>
            <a:pPr marL="0" marR="0" indent="0">
              <a:lnSpc>
                <a:spcPct val="97000"/>
              </a:lnSpc>
            </a:pPr>
            <a:r>
              <a:rPr lang="pl" sz="2400" dirty="0">
                <a:latin typeface="Calibri"/>
              </a:rPr>
              <a:t>Definicja:</a:t>
            </a:r>
          </a:p>
          <a:p>
            <a:pPr marL="0" marR="0" indent="0">
              <a:lnSpc>
                <a:spcPct val="97000"/>
              </a:lnSpc>
            </a:pPr>
            <a:r>
              <a:rPr lang="pl" sz="2400" dirty="0">
                <a:latin typeface="Calibri"/>
              </a:rPr>
              <a:t>„</a:t>
            </a:r>
            <a:r>
              <a:rPr lang="pl" sz="2400" b="1" dirty="0">
                <a:latin typeface="Calibri"/>
              </a:rPr>
              <a:t>rolniczy handel detaliczny</a:t>
            </a:r>
            <a:r>
              <a:rPr lang="pl" sz="2400" dirty="0">
                <a:latin typeface="Calibri"/>
              </a:rPr>
              <a:t>” - handel detaliczny w rozumieniu art. 3 ust. 7 rozporządzenia nr 178/2002, polegający na:</a:t>
            </a:r>
          </a:p>
          <a:p>
            <a:pPr marL="457200" marR="0" indent="-457200">
              <a:lnSpc>
                <a:spcPct val="97000"/>
              </a:lnSpc>
              <a:buAutoNum type="alphaLcParenR"/>
            </a:pPr>
            <a:r>
              <a:rPr lang="pl" sz="2400" dirty="0">
                <a:latin typeface="Calibri"/>
              </a:rPr>
              <a:t>produkcji żywności zawierającej co najmniej jeden składnik pochodzący w całości z własnej uprawy, hodowli lub chowu podmiotu działającego na rynku spożywczym oraz </a:t>
            </a:r>
          </a:p>
          <a:p>
            <a:pPr marL="457200" marR="0" indent="-457200">
              <a:lnSpc>
                <a:spcPct val="97000"/>
              </a:lnSpc>
              <a:buAutoNum type="alphaLcParenR"/>
            </a:pPr>
            <a:r>
              <a:rPr lang="pl" sz="2400" dirty="0">
                <a:latin typeface="Calibri"/>
              </a:rPr>
              <a:t>zbywaniu żywności, o której mowa w lit. </a:t>
            </a:r>
            <a:r>
              <a:rPr lang="pl-PL" sz="2400" dirty="0">
                <a:latin typeface="Calibri"/>
              </a:rPr>
              <a:t>a, </a:t>
            </a:r>
            <a:r>
              <a:rPr lang="pl" sz="2400" dirty="0">
                <a:latin typeface="Calibri"/>
              </a:rPr>
              <a:t>konsumentowi finalnemu, o którym mowa w art. 3 ust. 18 rozporządzenia nr 178/2002, lub zakładom prowadzącym handel detaliczny z przeznaczeniem dla konsumenta finalnego</a:t>
            </a:r>
          </a:p>
        </p:txBody>
      </p:sp>
    </p:spTree>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1066800" y="356616"/>
            <a:ext cx="9948672" cy="627888"/>
          </a:xfrm>
          <a:prstGeom prst="rect">
            <a:avLst/>
          </a:prstGeom>
          <a:noFill/>
        </p:spPr>
        <p:txBody>
          <a:bodyPr lIns="0" tIns="0" rIns="0" bIns="0">
            <a:noAutofit/>
          </a:bodyPr>
          <a:lstStyle/>
          <a:p>
            <a:pPr marL="0" marR="0" indent="0" algn="ctr">
              <a:lnSpc>
                <a:spcPct val="87000"/>
              </a:lnSpc>
            </a:pPr>
            <a:r>
              <a:rPr lang="pl" sz="2400" b="1">
                <a:solidFill>
                  <a:srgbClr val="002060"/>
                </a:solidFill>
                <a:latin typeface="Calibri"/>
              </a:rPr>
              <a:t>Zmiany niektórych ustaw w celu ułatwienia sprzedaży żywności przez rolników,</a:t>
            </a:r>
          </a:p>
          <a:p>
            <a:pPr marL="0" marR="0" indent="0" algn="ctr">
              <a:lnSpc>
                <a:spcPct val="87000"/>
              </a:lnSpc>
            </a:pPr>
            <a:r>
              <a:rPr lang="pl" sz="2400" b="1">
                <a:solidFill>
                  <a:srgbClr val="002060"/>
                </a:solidFill>
                <a:latin typeface="Calibri"/>
              </a:rPr>
              <a:t>w tym również do sklepów i restauracji</a:t>
            </a:r>
          </a:p>
        </p:txBody>
      </p:sp>
      <p:sp>
        <p:nvSpPr>
          <p:cNvPr id="3" name="Prostokąt 2"/>
          <p:cNvSpPr/>
          <p:nvPr/>
        </p:nvSpPr>
        <p:spPr>
          <a:xfrm>
            <a:off x="713232" y="2106168"/>
            <a:ext cx="10765536" cy="3932682"/>
          </a:xfrm>
          <a:prstGeom prst="rect">
            <a:avLst/>
          </a:prstGeom>
          <a:noFill/>
        </p:spPr>
        <p:txBody>
          <a:bodyPr lIns="0" tIns="0" rIns="0" bIns="0">
            <a:noAutofit/>
          </a:bodyPr>
          <a:lstStyle/>
          <a:p>
            <a:pPr marL="0" marR="0" indent="0">
              <a:lnSpc>
                <a:spcPct val="97000"/>
              </a:lnSpc>
              <a:spcAft>
                <a:spcPts val="840"/>
              </a:spcAft>
            </a:pPr>
            <a:r>
              <a:rPr lang="pl" sz="2400" dirty="0">
                <a:latin typeface="Calibri"/>
              </a:rPr>
              <a:t>Ustawa z dnia 25 sierpnia 2005 r. </a:t>
            </a:r>
            <a:r>
              <a:rPr lang="pl" sz="2400" i="1" dirty="0">
                <a:latin typeface="Calibri"/>
              </a:rPr>
              <a:t>o bezpieczeństwie żywności i żywienia</a:t>
            </a:r>
            <a:r>
              <a:rPr lang="pl" sz="2400" dirty="0">
                <a:latin typeface="Calibri"/>
              </a:rPr>
              <a:t>:</a:t>
            </a:r>
          </a:p>
          <a:p>
            <a:pPr marL="0" marR="0" indent="0">
              <a:lnSpc>
                <a:spcPct val="97000"/>
              </a:lnSpc>
            </a:pPr>
            <a:r>
              <a:rPr lang="pl" sz="2400" dirty="0">
                <a:latin typeface="Calibri"/>
              </a:rPr>
              <a:t>Produkcja i zbywanie żywności w ramach rolniczego handlu detalicznego:</a:t>
            </a:r>
          </a:p>
          <a:p>
            <a:pPr marL="457200" marR="0" indent="-457200" defTabSz="457200">
              <a:lnSpc>
                <a:spcPct val="97000"/>
              </a:lnSpc>
              <a:buAutoNum type="arabicParenR"/>
              <a:tabLst>
                <a:tab pos="457200" algn="l"/>
              </a:tabLst>
            </a:pPr>
            <a:r>
              <a:rPr lang="pl" sz="2400" dirty="0">
                <a:latin typeface="Calibri"/>
              </a:rPr>
              <a:t>nie mogą stanowić zagrożenia dla bezpieczeństwa żywności i wpływać niekorzystnie na ochronę zdrowia publicznego</a:t>
            </a:r>
          </a:p>
          <a:p>
            <a:pPr marL="457200" marR="0" indent="-457200" defTabSz="457200">
              <a:lnSpc>
                <a:spcPct val="97000"/>
              </a:lnSpc>
              <a:buAutoNum type="arabicParenR"/>
              <a:tabLst>
                <a:tab pos="457200" algn="l"/>
              </a:tabLst>
            </a:pPr>
            <a:r>
              <a:rPr lang="pl" sz="2400" dirty="0">
                <a:latin typeface="Calibri"/>
              </a:rPr>
              <a:t>podlegają urzędowej kontroli w zakresie bezpieczeństwa żywności przeprowadzanej odpowiednio przez organy Państwowej Inspekcji Sanitarnej albo Inspekcji Weterynaryjnej</a:t>
            </a:r>
          </a:p>
          <a:p>
            <a:pPr marL="457200" marR="0" indent="-457200" defTabSz="457200">
              <a:lnSpc>
                <a:spcPct val="97000"/>
              </a:lnSpc>
              <a:buAutoNum type="arabicParenR"/>
              <a:tabLst>
                <a:tab pos="457200" algn="l"/>
              </a:tabLst>
            </a:pPr>
            <a:r>
              <a:rPr lang="pl-PL" sz="2400" dirty="0">
                <a:latin typeface="Calibri"/>
              </a:rPr>
              <a:t>s</a:t>
            </a:r>
            <a:r>
              <a:rPr lang="pl" sz="2400" dirty="0">
                <a:latin typeface="Calibri"/>
              </a:rPr>
              <a:t>ą prowadzone zgodnie z przepisami prawa żywnościowego, w szczególności rozporządzenia 178/2002 i rozporzadzenia 852/2004 oraz przepisami UE wydanymi w trybie tych rozporzadzeń</a:t>
            </a:r>
          </a:p>
          <a:p>
            <a:pPr marL="457200" marR="0" indent="-457200" defTabSz="457200">
              <a:lnSpc>
                <a:spcPct val="97000"/>
              </a:lnSpc>
              <a:buAutoNum type="arabicParenR"/>
              <a:tabLst>
                <a:tab pos="457200" algn="l"/>
              </a:tabLst>
            </a:pPr>
            <a:endParaRPr lang="pl" sz="2400" dirty="0">
              <a:latin typeface="Calibri"/>
            </a:endParaRPr>
          </a:p>
        </p:txBody>
      </p:sp>
    </p:spTree>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1066800" y="356616"/>
            <a:ext cx="9948672" cy="627888"/>
          </a:xfrm>
          <a:prstGeom prst="rect">
            <a:avLst/>
          </a:prstGeom>
          <a:noFill/>
        </p:spPr>
        <p:txBody>
          <a:bodyPr lIns="0" tIns="0" rIns="0" bIns="0">
            <a:noAutofit/>
          </a:bodyPr>
          <a:lstStyle/>
          <a:p>
            <a:pPr marL="0" marR="0" indent="0" algn="ctr">
              <a:lnSpc>
                <a:spcPct val="87000"/>
              </a:lnSpc>
            </a:pPr>
            <a:r>
              <a:rPr lang="pl" sz="2400" b="1">
                <a:solidFill>
                  <a:srgbClr val="002060"/>
                </a:solidFill>
                <a:latin typeface="Calibri"/>
              </a:rPr>
              <a:t>Zmiany niektórych ustaw w celu ułatwienia sprzedaży żywności przez rolników,</a:t>
            </a:r>
          </a:p>
          <a:p>
            <a:pPr marL="0" marR="0" indent="0" algn="ctr">
              <a:lnSpc>
                <a:spcPct val="87000"/>
              </a:lnSpc>
            </a:pPr>
            <a:r>
              <a:rPr lang="pl" sz="2400" b="1">
                <a:solidFill>
                  <a:srgbClr val="002060"/>
                </a:solidFill>
                <a:latin typeface="Calibri"/>
              </a:rPr>
              <a:t>w tym również do sklepów i restauracji</a:t>
            </a:r>
          </a:p>
        </p:txBody>
      </p:sp>
      <p:sp>
        <p:nvSpPr>
          <p:cNvPr id="3" name="Prostokąt 2"/>
          <p:cNvSpPr/>
          <p:nvPr/>
        </p:nvSpPr>
        <p:spPr>
          <a:xfrm>
            <a:off x="588264" y="1057275"/>
            <a:ext cx="10869168" cy="5681853"/>
          </a:xfrm>
          <a:prstGeom prst="rect">
            <a:avLst/>
          </a:prstGeom>
          <a:noFill/>
        </p:spPr>
        <p:txBody>
          <a:bodyPr lIns="0" tIns="0" rIns="0" bIns="0">
            <a:noAutofit/>
          </a:bodyPr>
          <a:lstStyle/>
          <a:p>
            <a:pPr marL="0" marR="0" indent="0">
              <a:lnSpc>
                <a:spcPct val="87000"/>
              </a:lnSpc>
              <a:spcAft>
                <a:spcPts val="1050"/>
              </a:spcAft>
            </a:pPr>
            <a:r>
              <a:rPr lang="pl" sz="2000" dirty="0">
                <a:latin typeface="Calibri"/>
              </a:rPr>
              <a:t>Ustawa z dnia 25 sierpnia 2005 r. </a:t>
            </a:r>
            <a:r>
              <a:rPr lang="pl" sz="2000" i="1" dirty="0">
                <a:latin typeface="Calibri"/>
              </a:rPr>
              <a:t>o bezpieczeństwie żywności i żywienia</a:t>
            </a:r>
            <a:r>
              <a:rPr lang="pl" sz="2000" dirty="0">
                <a:latin typeface="Calibri"/>
              </a:rPr>
              <a:t>:</a:t>
            </a:r>
          </a:p>
          <a:p>
            <a:pPr marL="0" marR="0" indent="0">
              <a:lnSpc>
                <a:spcPct val="87000"/>
              </a:lnSpc>
              <a:spcBef>
                <a:spcPts val="600"/>
              </a:spcBef>
            </a:pPr>
            <a:r>
              <a:rPr lang="pl" sz="2000" dirty="0">
                <a:latin typeface="Calibri"/>
              </a:rPr>
              <a:t>Zbywanie żywności w ramach rolniczego handlu detalicznego:</a:t>
            </a:r>
          </a:p>
          <a:p>
            <a:pPr marL="421200" marR="0" indent="-457200" defTabSz="853508">
              <a:lnSpc>
                <a:spcPct val="87000"/>
              </a:lnSpc>
              <a:spcBef>
                <a:spcPts val="600"/>
              </a:spcBef>
              <a:buAutoNum type="arabicParenR"/>
              <a:tabLst>
                <a:tab pos="853508" algn="l"/>
              </a:tabLst>
            </a:pPr>
            <a:r>
              <a:rPr lang="pl" sz="2000" b="1" dirty="0">
                <a:latin typeface="Calibri"/>
              </a:rPr>
              <a:t>do zakładów prowadzących handel detaliczny </a:t>
            </a:r>
            <a:r>
              <a:rPr lang="pl" sz="2000" dirty="0">
                <a:latin typeface="Calibri"/>
              </a:rPr>
              <a:t>z przeznaczeniem dla konsumenta finalnego odbywa się wyłącznie na terytorium RP, a w przypadku produktów pochodzenia zwierzecego i żywnosci złozonej jeżeli zakłady te są zlokalizowane </a:t>
            </a:r>
            <a:r>
              <a:rPr lang="pl" sz="2000" b="1" dirty="0">
                <a:latin typeface="Calibri"/>
              </a:rPr>
              <a:t>na obszarze województwa, w którym ma miejsce prowadzenie produkcji </a:t>
            </a:r>
            <a:r>
              <a:rPr lang="pl" sz="2000" dirty="0">
                <a:latin typeface="Calibri"/>
              </a:rPr>
              <a:t>tej żywności w ramach rolniczego handlu detalicznego, </a:t>
            </a:r>
            <a:r>
              <a:rPr lang="pl" sz="2000" b="1" dirty="0">
                <a:latin typeface="Calibri"/>
              </a:rPr>
              <a:t>lub na obszarach powiatów lub miast stanowiących siedzibę wojewody lub sejmiku województwa, sąsiadujących z tym województwem</a:t>
            </a:r>
            <a:endParaRPr lang="pl" sz="2000" dirty="0">
              <a:latin typeface="Calibri"/>
            </a:endParaRPr>
          </a:p>
          <a:p>
            <a:pPr marL="421200" marR="0" indent="-457200" defTabSz="853508">
              <a:lnSpc>
                <a:spcPct val="87000"/>
              </a:lnSpc>
              <a:spcBef>
                <a:spcPts val="600"/>
              </a:spcBef>
              <a:buAutoNum type="arabicParenR"/>
              <a:tabLst>
                <a:tab pos="853508" algn="l"/>
              </a:tabLst>
            </a:pPr>
            <a:r>
              <a:rPr lang="pl-PL" sz="2000" b="1" dirty="0">
                <a:latin typeface="Calibri"/>
              </a:rPr>
              <a:t>p</a:t>
            </a:r>
            <a:r>
              <a:rPr lang="pl" sz="2000" b="1" dirty="0">
                <a:latin typeface="Calibri"/>
              </a:rPr>
              <a:t>odlega limitom ilościowym </a:t>
            </a:r>
            <a:r>
              <a:rPr lang="pl" sz="2000" dirty="0">
                <a:latin typeface="Calibri"/>
              </a:rPr>
              <a:t>dostosowanym do potrzeb konsumentów końcowych</a:t>
            </a:r>
          </a:p>
          <a:p>
            <a:pPr marL="0" marR="0" indent="0" defTabSz="445008">
              <a:lnSpc>
                <a:spcPct val="87000"/>
              </a:lnSpc>
              <a:spcBef>
                <a:spcPts val="600"/>
              </a:spcBef>
              <a:tabLst>
                <a:tab pos="445008" algn="l"/>
              </a:tabLst>
            </a:pPr>
            <a:r>
              <a:rPr lang="pl" sz="2000" dirty="0">
                <a:latin typeface="Calibri"/>
              </a:rPr>
              <a:t>2)	</a:t>
            </a:r>
            <a:r>
              <a:rPr lang="pl" sz="2000" b="1" dirty="0">
                <a:latin typeface="Calibri"/>
              </a:rPr>
              <a:t>jest dokumentowane </a:t>
            </a:r>
            <a:r>
              <a:rPr lang="pl" sz="2000" dirty="0">
                <a:latin typeface="Calibri"/>
              </a:rPr>
              <a:t>w sposób umożliwiający określenie ilości zbywanej żywności;</a:t>
            </a:r>
          </a:p>
          <a:p>
            <a:pPr marL="408500" marR="0" indent="-444500" defTabSz="853508">
              <a:lnSpc>
                <a:spcPct val="87000"/>
              </a:lnSpc>
              <a:spcBef>
                <a:spcPts val="600"/>
              </a:spcBef>
              <a:tabLst>
                <a:tab pos="853508" algn="l"/>
              </a:tabLst>
            </a:pPr>
            <a:r>
              <a:rPr lang="pl" sz="2000" dirty="0">
                <a:latin typeface="Calibri"/>
              </a:rPr>
              <a:t>3)	</a:t>
            </a:r>
            <a:r>
              <a:rPr lang="pl" sz="2000" b="1" dirty="0">
                <a:latin typeface="Calibri"/>
              </a:rPr>
              <a:t>nie może być dokonywane z udziałem pośrednika</a:t>
            </a:r>
            <a:r>
              <a:rPr lang="pl" sz="2000" dirty="0">
                <a:latin typeface="Calibri"/>
              </a:rPr>
              <a:t>, z wyjątkiem zbywania takiej żywności podczas wystaw, festynów, targów lub kiermaszy, organizowanych w celu promocji żywności, jeżeli pośrednik zbywa konsumentom finalnym żywność:</a:t>
            </a:r>
          </a:p>
          <a:p>
            <a:pPr marL="776800" marR="0" indent="-355600" defTabSz="1136464">
              <a:lnSpc>
                <a:spcPct val="87000"/>
              </a:lnSpc>
              <a:spcBef>
                <a:spcPts val="600"/>
              </a:spcBef>
              <a:tabLst>
                <a:tab pos="1136464" algn="l"/>
              </a:tabLst>
            </a:pPr>
            <a:r>
              <a:rPr lang="pl" sz="2000" dirty="0">
                <a:latin typeface="Calibri"/>
              </a:rPr>
              <a:t>a)	wyprodukowaną przez tego pośrednika w ramach rolniczego handlu detalicznego,</a:t>
            </a:r>
          </a:p>
          <a:p>
            <a:pPr marL="776800" marR="0" indent="-355600" defTabSz="1136464">
              <a:lnSpc>
                <a:spcPct val="87000"/>
              </a:lnSpc>
              <a:spcBef>
                <a:spcPts val="600"/>
              </a:spcBef>
              <a:tabLst>
                <a:tab pos="1136464" algn="l"/>
              </a:tabLst>
            </a:pPr>
            <a:r>
              <a:rPr lang="pl" sz="2000" dirty="0">
                <a:latin typeface="Calibri"/>
              </a:rPr>
              <a:t>b)	wyprodukowaną przez inny podmiot prowadzący rolniczy handel detaliczny na obszarze powiatu, w którym pośrednik ten prowadzi produkcję żywności w ramach rolniczego handlu detalicznego, lub na obszarze powiatu sąsiadującego z tym powiatem.</a:t>
            </a:r>
          </a:p>
        </p:txBody>
      </p:sp>
    </p:spTree>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588264" y="356616"/>
            <a:ext cx="10427208" cy="609600"/>
          </a:xfrm>
          <a:prstGeom prst="rect">
            <a:avLst/>
          </a:prstGeom>
          <a:noFill/>
        </p:spPr>
        <p:txBody>
          <a:bodyPr lIns="0" tIns="0" rIns="0" bIns="0">
            <a:noAutofit/>
          </a:bodyPr>
          <a:lstStyle/>
          <a:p>
            <a:pPr marL="0" marR="0" indent="482600">
              <a:lnSpc>
                <a:spcPct val="87000"/>
              </a:lnSpc>
            </a:pPr>
            <a:r>
              <a:rPr lang="pl" sz="2400" b="1">
                <a:solidFill>
                  <a:srgbClr val="002060"/>
                </a:solidFill>
                <a:latin typeface="Calibri"/>
              </a:rPr>
              <a:t>Zmiany niektórych ustaw w celu ułatwienia sprzedaży żywności przez rolników,</a:t>
            </a:r>
          </a:p>
          <a:p>
            <a:pPr marL="2961200" marR="0" indent="0">
              <a:lnSpc>
                <a:spcPct val="87000"/>
              </a:lnSpc>
            </a:pPr>
            <a:r>
              <a:rPr lang="pl" sz="2400" b="1">
                <a:solidFill>
                  <a:srgbClr val="002060"/>
                </a:solidFill>
                <a:latin typeface="Calibri"/>
              </a:rPr>
              <a:t>w tym również do sklepów i restauracji</a:t>
            </a:r>
          </a:p>
        </p:txBody>
      </p:sp>
      <p:sp>
        <p:nvSpPr>
          <p:cNvPr id="3" name="Prostokąt 2"/>
          <p:cNvSpPr/>
          <p:nvPr/>
        </p:nvSpPr>
        <p:spPr>
          <a:xfrm>
            <a:off x="588264" y="1331976"/>
            <a:ext cx="10427208" cy="4306824"/>
          </a:xfrm>
          <a:prstGeom prst="rect">
            <a:avLst/>
          </a:prstGeom>
          <a:noFill/>
        </p:spPr>
        <p:txBody>
          <a:bodyPr lIns="0" tIns="0" rIns="0" bIns="0">
            <a:noAutofit/>
          </a:bodyPr>
          <a:lstStyle/>
          <a:p>
            <a:pPr marL="0" marR="0" indent="0">
              <a:lnSpc>
                <a:spcPct val="97000"/>
              </a:lnSpc>
              <a:spcAft>
                <a:spcPts val="840"/>
              </a:spcAft>
            </a:pPr>
            <a:r>
              <a:rPr lang="pl" sz="2400" dirty="0">
                <a:latin typeface="Calibri"/>
              </a:rPr>
              <a:t>Ustawa z dnia 25 sierpnia 2005 r. </a:t>
            </a:r>
            <a:r>
              <a:rPr lang="pl" sz="2400" i="1" dirty="0">
                <a:latin typeface="Calibri"/>
              </a:rPr>
              <a:t>o bezpieczeństwie żywności i żywienia</a:t>
            </a:r>
            <a:r>
              <a:rPr lang="pl" sz="2400" dirty="0">
                <a:latin typeface="Calibri"/>
              </a:rPr>
              <a:t>:</a:t>
            </a:r>
          </a:p>
          <a:p>
            <a:pPr marL="0" marR="0" indent="0">
              <a:lnSpc>
                <a:spcPct val="97000"/>
              </a:lnSpc>
            </a:pPr>
            <a:r>
              <a:rPr lang="pl" sz="2400" dirty="0">
                <a:latin typeface="Calibri"/>
              </a:rPr>
              <a:t>W miejscu zbywania żywności konsumentowi końcowemu przez podmiot prowadzący rolniczy handel detaliczny, w tym przez pośrednika umieszcza się w sposób czytelny i widoczny dla konsumenta:</a:t>
            </a:r>
          </a:p>
          <a:p>
            <a:pPr marL="421200" marR="0" indent="-457200" defTabSz="685360">
              <a:lnSpc>
                <a:spcPct val="97000"/>
              </a:lnSpc>
              <a:buAutoNum type="alphaLcParenR"/>
              <a:tabLst>
                <a:tab pos="685360" algn="l"/>
              </a:tabLst>
            </a:pPr>
            <a:r>
              <a:rPr lang="pl-PL" sz="2400" dirty="0">
                <a:latin typeface="Calibri"/>
              </a:rPr>
              <a:t>n</a:t>
            </a:r>
            <a:r>
              <a:rPr lang="pl" sz="2400" dirty="0">
                <a:latin typeface="Calibri"/>
              </a:rPr>
              <a:t>apis „rolniczy handel detaliczny”</a:t>
            </a:r>
          </a:p>
          <a:p>
            <a:pPr marL="421200" marR="0" indent="-457200" defTabSz="685360">
              <a:lnSpc>
                <a:spcPct val="97000"/>
              </a:lnSpc>
              <a:buAutoNum type="alphaLcParenR"/>
              <a:tabLst>
                <a:tab pos="685360" algn="l"/>
              </a:tabLst>
            </a:pPr>
            <a:r>
              <a:rPr lang="pl" sz="2400" dirty="0">
                <a:latin typeface="Calibri"/>
              </a:rPr>
              <a:t>imię i nazwisko albo nazwę i siedzibę podmiotu prowadzącego rolniczy handel detaliczny</a:t>
            </a:r>
          </a:p>
          <a:p>
            <a:pPr marL="0" marR="0" indent="0" defTabSz="365760">
              <a:lnSpc>
                <a:spcPct val="97000"/>
              </a:lnSpc>
              <a:tabLst>
                <a:tab pos="365760" algn="l"/>
              </a:tabLst>
            </a:pPr>
            <a:r>
              <a:rPr lang="pl" sz="2400" dirty="0">
                <a:latin typeface="Calibri"/>
              </a:rPr>
              <a:t>b)	adres miejsca prowadzenia produkcji tej żywności,</a:t>
            </a:r>
          </a:p>
          <a:p>
            <a:pPr marL="319600" marR="0" indent="-355600" defTabSz="685360">
              <a:lnSpc>
                <a:spcPct val="97000"/>
              </a:lnSpc>
              <a:tabLst>
                <a:tab pos="685360" algn="l"/>
              </a:tabLst>
            </a:pPr>
            <a:r>
              <a:rPr lang="pl" sz="2400" dirty="0">
                <a:latin typeface="Calibri"/>
              </a:rPr>
              <a:t>c)	weterynaryjny numer identyfikacyjny podmiotu prowadzącego rolniczy handel detaliczny, o ile taki numer został nadany.</a:t>
            </a:r>
          </a:p>
        </p:txBody>
      </p:sp>
    </p:spTree>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4547616" y="521208"/>
            <a:ext cx="2993136" cy="298704"/>
          </a:xfrm>
          <a:prstGeom prst="rect">
            <a:avLst/>
          </a:prstGeom>
          <a:noFill/>
        </p:spPr>
        <p:txBody>
          <a:bodyPr wrap="none" lIns="0" tIns="0" rIns="0" bIns="0">
            <a:noAutofit/>
          </a:bodyPr>
          <a:lstStyle/>
          <a:p>
            <a:pPr marL="0" marR="0" indent="0" algn="ctr"/>
            <a:r>
              <a:rPr lang="pl" sz="2400" b="1" dirty="0">
                <a:solidFill>
                  <a:srgbClr val="002060"/>
                </a:solidFill>
                <a:latin typeface="Calibri"/>
              </a:rPr>
              <a:t>Wymagania higieniczne</a:t>
            </a:r>
          </a:p>
        </p:txBody>
      </p:sp>
      <p:sp>
        <p:nvSpPr>
          <p:cNvPr id="3" name="Prostokąt 2"/>
          <p:cNvSpPr/>
          <p:nvPr/>
        </p:nvSpPr>
        <p:spPr>
          <a:xfrm>
            <a:off x="594360" y="1885950"/>
            <a:ext cx="10603992" cy="2714624"/>
          </a:xfrm>
          <a:prstGeom prst="rect">
            <a:avLst/>
          </a:prstGeom>
          <a:noFill/>
        </p:spPr>
        <p:txBody>
          <a:bodyPr lIns="0" tIns="0" rIns="0" bIns="0">
            <a:noAutofit/>
          </a:bodyPr>
          <a:lstStyle/>
          <a:p>
            <a:pPr marL="0" marR="0" indent="0">
              <a:lnSpc>
                <a:spcPct val="87000"/>
              </a:lnSpc>
            </a:pPr>
            <a:r>
              <a:rPr lang="pl" sz="2800" dirty="0">
                <a:latin typeface="Calibri"/>
              </a:rPr>
              <a:t>Przy produkcji i zbywaniu żywności w ramach działalności rolniczy handel detaliczny należy spełnić w szczególnosci wymagania </a:t>
            </a:r>
            <a:r>
              <a:rPr lang="pl" sz="2800" b="1" dirty="0">
                <a:latin typeface="Calibri"/>
              </a:rPr>
              <a:t>rozporządzenia (WE) nr 852/2004 </a:t>
            </a:r>
            <a:r>
              <a:rPr lang="pl" sz="2800" dirty="0">
                <a:latin typeface="Calibri"/>
              </a:rPr>
              <a:t>Parlamentu Europejskiego i Rady z dnia 29 kwietnia 2004 r. </a:t>
            </a:r>
            <a:r>
              <a:rPr lang="pl" sz="2800" i="1" dirty="0">
                <a:latin typeface="Calibri"/>
              </a:rPr>
              <a:t>w sprawie higieny środków spożywczych </a:t>
            </a:r>
            <a:r>
              <a:rPr lang="pl" sz="2800" dirty="0">
                <a:latin typeface="Calibri"/>
              </a:rPr>
              <a:t>oraz przepisów wydanych w trybie tego rozporządzenia.</a:t>
            </a:r>
          </a:p>
        </p:txBody>
      </p:sp>
    </p:spTree>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4547616" y="521208"/>
            <a:ext cx="2993136" cy="298704"/>
          </a:xfrm>
          <a:prstGeom prst="rect">
            <a:avLst/>
          </a:prstGeom>
          <a:noFill/>
        </p:spPr>
        <p:txBody>
          <a:bodyPr wrap="none" lIns="0" tIns="0" rIns="0" bIns="0">
            <a:noAutofit/>
          </a:bodyPr>
          <a:lstStyle/>
          <a:p>
            <a:pPr marL="0" marR="0" indent="0" algn="ctr"/>
            <a:r>
              <a:rPr lang="pl" sz="2400" b="1">
                <a:solidFill>
                  <a:srgbClr val="002060"/>
                </a:solidFill>
                <a:latin typeface="Calibri"/>
              </a:rPr>
              <a:t>Wymagania higieniczne</a:t>
            </a:r>
          </a:p>
        </p:txBody>
      </p:sp>
      <p:sp>
        <p:nvSpPr>
          <p:cNvPr id="3" name="Prostokąt 2"/>
          <p:cNvSpPr/>
          <p:nvPr/>
        </p:nvSpPr>
        <p:spPr>
          <a:xfrm>
            <a:off x="585216" y="1277112"/>
            <a:ext cx="10823448" cy="3060192"/>
          </a:xfrm>
          <a:prstGeom prst="rect">
            <a:avLst/>
          </a:prstGeom>
          <a:noFill/>
        </p:spPr>
        <p:txBody>
          <a:bodyPr lIns="0" tIns="0" rIns="0" bIns="0">
            <a:noAutofit/>
          </a:bodyPr>
          <a:lstStyle/>
          <a:p>
            <a:pPr marL="0" marR="0" indent="0" algn="just">
              <a:lnSpc>
                <a:spcPct val="88000"/>
              </a:lnSpc>
              <a:spcAft>
                <a:spcPts val="700"/>
              </a:spcAft>
            </a:pPr>
            <a:r>
              <a:rPr lang="pl" sz="2400" b="1" dirty="0">
                <a:latin typeface="Calibri"/>
              </a:rPr>
              <a:t>Przepisy tego rozporządzenia obowiązują wprost i nie wymagają wdrożenia do polskiego porządku prawnego, </a:t>
            </a:r>
            <a:r>
              <a:rPr lang="pl" sz="2400" dirty="0">
                <a:latin typeface="Calibri"/>
              </a:rPr>
              <a:t>powinny być stosowane w sposób elastyczny biorąc pod uwagę zakres prowadzonej działalności, wielkość zakładu i jego specyfikę.</a:t>
            </a:r>
          </a:p>
          <a:p>
            <a:pPr marL="0" marR="0" indent="0" algn="just">
              <a:lnSpc>
                <a:spcPct val="87000"/>
              </a:lnSpc>
            </a:pPr>
            <a:r>
              <a:rPr lang="pl" sz="2400" dirty="0">
                <a:latin typeface="Calibri"/>
              </a:rPr>
              <a:t>Przepisy te przewidują między innymi, że w przypadku gdy produkcja prowadzona jest przy wykorzystaniu pomieszczeń używanych głównie jako prywatne domy mieszkalne (np. przy wykorzystaniu sprzętu i urządzeń gospodarstwa domowego w kuchni domowej), zamiast wymogów określonych w załączniku II w rozdziale II ww. rozporządzenia, obowiązują wymogi określone w jego załączniku II w rozdziale III (uproszczone wymagania higieniczne).</a:t>
            </a:r>
          </a:p>
        </p:txBody>
      </p:sp>
    </p:spTree>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582168" y="509016"/>
            <a:ext cx="10448544" cy="292608"/>
          </a:xfrm>
          <a:prstGeom prst="rect">
            <a:avLst/>
          </a:prstGeom>
          <a:noFill/>
        </p:spPr>
        <p:txBody>
          <a:bodyPr wrap="none" lIns="0" tIns="0" rIns="0" bIns="0">
            <a:noAutofit/>
          </a:bodyPr>
          <a:lstStyle/>
          <a:p>
            <a:pPr marL="2542100" marR="0" indent="0">
              <a:lnSpc>
                <a:spcPct val="88000"/>
              </a:lnSpc>
            </a:pPr>
            <a:r>
              <a:rPr lang="pl" sz="2400" b="1">
                <a:solidFill>
                  <a:srgbClr val="002060"/>
                </a:solidFill>
                <a:latin typeface="Calibri"/>
              </a:rPr>
              <a:t>Wymagania rozporządzenia (WE) nr 852/2004</a:t>
            </a:r>
          </a:p>
        </p:txBody>
      </p:sp>
      <p:sp>
        <p:nvSpPr>
          <p:cNvPr id="3" name="Prostokąt 2"/>
          <p:cNvSpPr/>
          <p:nvPr/>
        </p:nvSpPr>
        <p:spPr>
          <a:xfrm>
            <a:off x="582168" y="1295400"/>
            <a:ext cx="10448544" cy="4852416"/>
          </a:xfrm>
          <a:prstGeom prst="rect">
            <a:avLst/>
          </a:prstGeom>
          <a:noFill/>
        </p:spPr>
        <p:txBody>
          <a:bodyPr lIns="0" tIns="0" rIns="0" bIns="0">
            <a:noAutofit/>
          </a:bodyPr>
          <a:lstStyle/>
          <a:p>
            <a:pPr marL="0" marR="0" indent="0">
              <a:lnSpc>
                <a:spcPct val="88000"/>
              </a:lnSpc>
              <a:spcAft>
                <a:spcPts val="630"/>
              </a:spcAft>
            </a:pPr>
            <a:r>
              <a:rPr lang="pl" sz="2400">
                <a:latin typeface="Calibri"/>
              </a:rPr>
              <a:t>Artykuł 1</a:t>
            </a:r>
          </a:p>
          <a:p>
            <a:pPr marL="0" marR="0" indent="0">
              <a:lnSpc>
                <a:spcPct val="88000"/>
              </a:lnSpc>
              <a:spcAft>
                <a:spcPts val="630"/>
              </a:spcAft>
            </a:pPr>
            <a:r>
              <a:rPr lang="pl" sz="2400">
                <a:latin typeface="Calibri"/>
              </a:rPr>
              <a:t>Zakres</a:t>
            </a:r>
          </a:p>
          <a:p>
            <a:pPr marL="0" marR="0" indent="0" defTabSz="435864">
              <a:lnSpc>
                <a:spcPct val="88000"/>
              </a:lnSpc>
              <a:spcAft>
                <a:spcPts val="630"/>
              </a:spcAft>
              <a:tabLst>
                <a:tab pos="435864" algn="l"/>
              </a:tabLst>
            </a:pPr>
            <a:r>
              <a:rPr lang="pl" sz="2400">
                <a:latin typeface="Calibri"/>
              </a:rPr>
              <a:t>1.	Niniejsze rozporządzenie ustanawia ogólne zasady dla podmiotów prowadzących przedsiębiorstwa spożywcze w zakresie higieny środków spożywczych, uwzględniając w szczególności następujące zasady:</a:t>
            </a:r>
          </a:p>
          <a:p>
            <a:pPr marL="433900" marR="0" indent="-469900" defTabSz="869764">
              <a:lnSpc>
                <a:spcPct val="87000"/>
              </a:lnSpc>
              <a:spcAft>
                <a:spcPts val="630"/>
              </a:spcAft>
              <a:tabLst>
                <a:tab pos="869764" algn="l"/>
              </a:tabLst>
            </a:pPr>
            <a:r>
              <a:rPr lang="pl" sz="2400">
                <a:latin typeface="Calibri"/>
              </a:rPr>
              <a:t>a)	główna odpowiedzialność za bezpieczeństwo żywności spoczywa na podmiocie prowadzącym przedsiębiorstwo spożywcze</a:t>
            </a:r>
          </a:p>
          <a:p>
            <a:pPr marL="433900" marR="0" indent="-469900" defTabSz="869764">
              <a:lnSpc>
                <a:spcPct val="88000"/>
              </a:lnSpc>
              <a:spcAft>
                <a:spcPts val="630"/>
              </a:spcAft>
              <a:tabLst>
                <a:tab pos="869764" algn="l"/>
              </a:tabLst>
            </a:pPr>
            <a:r>
              <a:rPr lang="pl" sz="2400">
                <a:latin typeface="Calibri"/>
              </a:rPr>
              <a:t>b)	niezbędne jest zapewnienie bezpieczeństwa żywności w ramach całego procesu produkcji żywności, począwszy od pozyskania surowców w ramach produkcji podstawowej</a:t>
            </a:r>
          </a:p>
          <a:p>
            <a:pPr marL="433900" marR="0" indent="-469900" defTabSz="869764">
              <a:lnSpc>
                <a:spcPct val="88000"/>
              </a:lnSpc>
              <a:tabLst>
                <a:tab pos="869764" algn="l"/>
              </a:tabLst>
            </a:pPr>
            <a:r>
              <a:rPr lang="pl" sz="2400">
                <a:latin typeface="Calibri"/>
              </a:rPr>
              <a:t>c)	istotne jest, w odniesieniu do żywności, która nie może być bezpiecznie przechowywana w temperaturze otoczenia, utrzymanie łańcucha chłodniczego -chłodzenie, mrożenie</a:t>
            </a:r>
          </a:p>
        </p:txBody>
      </p:sp>
    </p:spTree>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588264" y="509016"/>
            <a:ext cx="10652760" cy="292608"/>
          </a:xfrm>
          <a:prstGeom prst="rect">
            <a:avLst/>
          </a:prstGeom>
          <a:noFill/>
        </p:spPr>
        <p:txBody>
          <a:bodyPr wrap="none" lIns="0" tIns="0" rIns="0" bIns="0">
            <a:noAutofit/>
          </a:bodyPr>
          <a:lstStyle/>
          <a:p>
            <a:pPr marL="2529400" marR="0" indent="0">
              <a:lnSpc>
                <a:spcPct val="87000"/>
              </a:lnSpc>
            </a:pPr>
            <a:r>
              <a:rPr lang="pl" sz="2400" b="1">
                <a:solidFill>
                  <a:srgbClr val="002060"/>
                </a:solidFill>
                <a:latin typeface="Calibri"/>
              </a:rPr>
              <a:t>Wymagania rozporządzenia (WE) nr 852/2004</a:t>
            </a:r>
          </a:p>
        </p:txBody>
      </p:sp>
      <p:sp>
        <p:nvSpPr>
          <p:cNvPr id="3" name="Prostokąt 2"/>
          <p:cNvSpPr/>
          <p:nvPr/>
        </p:nvSpPr>
        <p:spPr>
          <a:xfrm>
            <a:off x="588264" y="1301496"/>
            <a:ext cx="10652760" cy="4657344"/>
          </a:xfrm>
          <a:prstGeom prst="rect">
            <a:avLst/>
          </a:prstGeom>
          <a:noFill/>
        </p:spPr>
        <p:txBody>
          <a:bodyPr lIns="0" tIns="0" rIns="0" bIns="0">
            <a:noAutofit/>
          </a:bodyPr>
          <a:lstStyle/>
          <a:p>
            <a:pPr marL="0" marR="0" indent="0">
              <a:lnSpc>
                <a:spcPct val="87000"/>
              </a:lnSpc>
              <a:spcAft>
                <a:spcPts val="700"/>
              </a:spcAft>
            </a:pPr>
            <a:r>
              <a:rPr lang="pl" sz="2400">
                <a:latin typeface="Calibri"/>
              </a:rPr>
              <a:t>ZAŁĄCZNIK I PRODUKCJA PODSTAWOWA</a:t>
            </a:r>
          </a:p>
          <a:p>
            <a:pPr marL="0" marR="0" indent="0">
              <a:lnSpc>
                <a:spcPct val="87000"/>
              </a:lnSpc>
              <a:spcAft>
                <a:spcPts val="700"/>
              </a:spcAft>
            </a:pPr>
            <a:r>
              <a:rPr lang="pl" sz="2400">
                <a:latin typeface="Calibri"/>
              </a:rPr>
              <a:t>CZĘŚĆ A: OGÓLNE PRZEPISY HIGIENY DLA PRODUKCJI PODSTAWOWEJ I POWIĄZANYCH DZIAŁAŃ</a:t>
            </a:r>
          </a:p>
          <a:p>
            <a:pPr marL="0" marR="0" indent="0" defTabSz="236728">
              <a:lnSpc>
                <a:spcPct val="87000"/>
              </a:lnSpc>
              <a:spcAft>
                <a:spcPts val="700"/>
              </a:spcAft>
              <a:tabLst>
                <a:tab pos="236728" algn="l"/>
              </a:tabLst>
            </a:pPr>
            <a:r>
              <a:rPr lang="pl" sz="2400">
                <a:latin typeface="Calibri"/>
              </a:rPr>
              <a:t>I.	ZAKRES</a:t>
            </a:r>
          </a:p>
          <a:p>
            <a:pPr marL="319600" marR="0" indent="-355600" defTabSz="635576">
              <a:lnSpc>
                <a:spcPct val="87000"/>
              </a:lnSpc>
              <a:spcAft>
                <a:spcPts val="700"/>
              </a:spcAft>
              <a:tabLst>
                <a:tab pos="635576" algn="l"/>
              </a:tabLst>
            </a:pPr>
            <a:r>
              <a:rPr lang="pl" sz="2400">
                <a:latin typeface="Calibri"/>
              </a:rPr>
              <a:t>1.	Niniejszy załącznik ma zastosowanie do produkcji podstawowej oraz następujących działań powiązanych:</a:t>
            </a:r>
          </a:p>
          <a:p>
            <a:pPr marL="687900" marR="0" indent="-368300" defTabSz="1047564">
              <a:lnSpc>
                <a:spcPct val="87000"/>
              </a:lnSpc>
              <a:spcAft>
                <a:spcPts val="700"/>
              </a:spcAft>
              <a:tabLst>
                <a:tab pos="1047564" algn="l"/>
              </a:tabLst>
            </a:pPr>
            <a:r>
              <a:rPr lang="pl" sz="2400">
                <a:latin typeface="Calibri"/>
              </a:rPr>
              <a:t>a)	transport, przechowywanie, przetwarzanie surowców w miejscu produkcji, pod warunkiem że nie zmienia to znacznie ich charakteru</a:t>
            </a:r>
          </a:p>
          <a:p>
            <a:pPr marL="687900" marR="0" indent="-368300" defTabSz="1047564">
              <a:lnSpc>
                <a:spcPct val="87000"/>
              </a:lnSpc>
              <a:spcAft>
                <a:spcPts val="700"/>
              </a:spcAft>
              <a:tabLst>
                <a:tab pos="1047564" algn="l"/>
              </a:tabLst>
            </a:pPr>
            <a:r>
              <a:rPr lang="pl" sz="2400">
                <a:latin typeface="Calibri"/>
              </a:rPr>
              <a:t>b)	transport żywych zwierząt,</a:t>
            </a:r>
          </a:p>
          <a:p>
            <a:pPr marL="687900" marR="0" indent="-368300" defTabSz="1047564">
              <a:lnSpc>
                <a:spcPct val="87000"/>
              </a:lnSpc>
              <a:tabLst>
                <a:tab pos="1047564" algn="l"/>
              </a:tabLst>
            </a:pPr>
            <a:r>
              <a:rPr lang="pl" sz="2400">
                <a:latin typeface="Calibri"/>
              </a:rPr>
              <a:t>c)	w przypadku produktów pochodzenia roślinnego, produktów rybołówstwa i zwierząt łownych, działania transportowe w celu dostawy surowców, których charakter nie został znacznie zmieniony, z miejsca produkcji do zakładu.</a:t>
            </a:r>
          </a:p>
        </p:txBody>
      </p:sp>
    </p:spTree>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3148584" y="509016"/>
            <a:ext cx="5800344" cy="310896"/>
          </a:xfrm>
          <a:prstGeom prst="rect">
            <a:avLst/>
          </a:prstGeom>
          <a:noFill/>
        </p:spPr>
        <p:txBody>
          <a:bodyPr wrap="none" lIns="0" tIns="0" rIns="0" bIns="0">
            <a:noAutofit/>
          </a:bodyPr>
          <a:lstStyle/>
          <a:p>
            <a:pPr marL="0" marR="0" indent="0"/>
            <a:r>
              <a:rPr lang="pl" sz="2400" b="1">
                <a:solidFill>
                  <a:srgbClr val="002060"/>
                </a:solidFill>
                <a:latin typeface="Calibri"/>
              </a:rPr>
              <a:t>Wymagania rozporządzenia (WE) nr 852/2004</a:t>
            </a:r>
          </a:p>
        </p:txBody>
      </p:sp>
      <p:sp>
        <p:nvSpPr>
          <p:cNvPr id="3" name="Prostokąt 2"/>
          <p:cNvSpPr/>
          <p:nvPr/>
        </p:nvSpPr>
        <p:spPr>
          <a:xfrm>
            <a:off x="594360" y="1286256"/>
            <a:ext cx="10856976" cy="5077968"/>
          </a:xfrm>
          <a:prstGeom prst="rect">
            <a:avLst/>
          </a:prstGeom>
          <a:noFill/>
        </p:spPr>
        <p:txBody>
          <a:bodyPr lIns="0" tIns="0" rIns="0" bIns="0">
            <a:noAutofit/>
          </a:bodyPr>
          <a:lstStyle/>
          <a:p>
            <a:pPr marL="0" marR="0" indent="0" defTabSz="315976">
              <a:lnSpc>
                <a:spcPct val="87000"/>
              </a:lnSpc>
              <a:spcAft>
                <a:spcPts val="700"/>
              </a:spcAft>
              <a:tabLst>
                <a:tab pos="315976" algn="l"/>
              </a:tabLst>
            </a:pPr>
            <a:r>
              <a:rPr lang="pl" sz="2400">
                <a:latin typeface="Calibri"/>
              </a:rPr>
              <a:t>II.	PRZEPISY HIGIENY</a:t>
            </a:r>
          </a:p>
          <a:p>
            <a:pPr marL="316552" marR="0" indent="-355600" defTabSz="664024">
              <a:lnSpc>
                <a:spcPct val="87000"/>
              </a:lnSpc>
              <a:spcAft>
                <a:spcPts val="700"/>
              </a:spcAft>
              <a:tabLst>
                <a:tab pos="664024" algn="l"/>
              </a:tabLst>
            </a:pPr>
            <a:r>
              <a:rPr lang="pl" sz="2400">
                <a:latin typeface="Calibri"/>
              </a:rPr>
              <a:t>2.	W jak najszerszym zakresie, podmioty prowadzące przedsiębiorstwa spożywcze zapewniają, że surowce są chronione przed zanieczyszczeniem, uwzględniając każde przetwarzanie, które te surowce będą kolejno przechodzić.</a:t>
            </a:r>
          </a:p>
          <a:p>
            <a:pPr marL="316552" marR="0" indent="-355600" defTabSz="664024">
              <a:lnSpc>
                <a:spcPct val="87000"/>
              </a:lnSpc>
              <a:spcAft>
                <a:spcPts val="700"/>
              </a:spcAft>
              <a:tabLst>
                <a:tab pos="664024" algn="l"/>
              </a:tabLst>
            </a:pPr>
            <a:r>
              <a:rPr lang="pl" sz="2400">
                <a:latin typeface="Calibri"/>
              </a:rPr>
              <a:t>3.	Nie naruszając ogólnego obowiązku ustanowionego w ust. 2, podmioty prowadzące przedsiębiorstwa spożywcze muszą przestrzegać właściwych wspólnotowych i krajowych przepisów prawnych odnoszących się do kontroli zagrożeń w produkcji podstawowej i powiązanych działań, w tym:</a:t>
            </a:r>
          </a:p>
          <a:p>
            <a:pPr marL="684852" marR="0" indent="-368300" defTabSz="1050612">
              <a:lnSpc>
                <a:spcPct val="87000"/>
              </a:lnSpc>
              <a:spcAft>
                <a:spcPts val="700"/>
              </a:spcAft>
              <a:tabLst>
                <a:tab pos="1050612" algn="l"/>
              </a:tabLst>
            </a:pPr>
            <a:r>
              <a:rPr lang="pl" sz="2400">
                <a:latin typeface="Calibri"/>
              </a:rPr>
              <a:t>a)	środków kontroli zanieczyszczeń z powietrza, ziemi, wody, paszy, nawozów, weterynaryjnych produktów leczniczych, środków ochrony roślin oraz biocydów oraz składowania, przetwarzania i unieszkodliwiania odpadów</a:t>
            </a:r>
          </a:p>
          <a:p>
            <a:pPr marL="684852" marR="0" indent="-368300" defTabSz="1050612">
              <a:lnSpc>
                <a:spcPct val="87000"/>
              </a:lnSpc>
              <a:tabLst>
                <a:tab pos="1050612" algn="l"/>
              </a:tabLst>
            </a:pPr>
            <a:r>
              <a:rPr lang="pl" sz="2400">
                <a:latin typeface="Calibri"/>
              </a:rPr>
              <a:t>b)	środków odnoszących się do zdrowia zwierząt i ich dobrostanu oraz zdrowia roślin, które mają wpływ na zdrowie ludzkie, w tym programy nadzoru i kontroli zoonoz oraz odzwierzęcych czynników chorobotwórczych.</a:t>
            </a:r>
          </a:p>
        </p:txBody>
      </p:sp>
    </p:spTree>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3148584" y="509016"/>
            <a:ext cx="5800344" cy="310896"/>
          </a:xfrm>
          <a:prstGeom prst="rect">
            <a:avLst/>
          </a:prstGeom>
          <a:noFill/>
        </p:spPr>
        <p:txBody>
          <a:bodyPr wrap="none" lIns="0" tIns="0" rIns="0" bIns="0">
            <a:noAutofit/>
          </a:bodyPr>
          <a:lstStyle/>
          <a:p>
            <a:pPr marL="0" marR="0" indent="0"/>
            <a:r>
              <a:rPr lang="pl" sz="2400" b="1">
                <a:solidFill>
                  <a:srgbClr val="002060"/>
                </a:solidFill>
                <a:latin typeface="Calibri"/>
              </a:rPr>
              <a:t>Wymagania rozporządzenia (WE) nr 852/2004</a:t>
            </a:r>
          </a:p>
        </p:txBody>
      </p:sp>
      <p:sp>
        <p:nvSpPr>
          <p:cNvPr id="3" name="Prostokąt 2"/>
          <p:cNvSpPr/>
          <p:nvPr/>
        </p:nvSpPr>
        <p:spPr>
          <a:xfrm>
            <a:off x="585216" y="1274064"/>
            <a:ext cx="10881360" cy="5090160"/>
          </a:xfrm>
          <a:prstGeom prst="rect">
            <a:avLst/>
          </a:prstGeom>
          <a:noFill/>
        </p:spPr>
        <p:txBody>
          <a:bodyPr lIns="0" tIns="0" rIns="0" bIns="0">
            <a:noAutofit/>
          </a:bodyPr>
          <a:lstStyle/>
          <a:p>
            <a:pPr marL="319600" marR="0" indent="-355600" defTabSz="667072">
              <a:lnSpc>
                <a:spcPct val="87000"/>
              </a:lnSpc>
              <a:spcAft>
                <a:spcPts val="700"/>
              </a:spcAft>
              <a:tabLst>
                <a:tab pos="667072" algn="l"/>
              </a:tabLst>
            </a:pPr>
            <a:r>
              <a:rPr lang="pl" sz="2400">
                <a:latin typeface="Calibri"/>
              </a:rPr>
              <a:t>4.	Podmioty prowadzące przedsiębiorstwa spożywcze hodujące, zbierające lub polujące na zwierzęta albo produkujące produkty pochodzenia zwierzęcego podejmują odpowiednie działania, według potrzeb:</a:t>
            </a:r>
          </a:p>
          <a:p>
            <a:pPr marL="687900" marR="0" indent="-368300" algn="just" defTabSz="1047564">
              <a:lnSpc>
                <a:spcPct val="87000"/>
              </a:lnSpc>
              <a:spcAft>
                <a:spcPts val="700"/>
              </a:spcAft>
              <a:tabLst>
                <a:tab pos="1047564" algn="l"/>
              </a:tabLst>
            </a:pPr>
            <a:r>
              <a:rPr lang="pl" sz="2400">
                <a:latin typeface="Calibri"/>
              </a:rPr>
              <a:t>a)	w celu utrzymania obiektów używanych do produkcji podstawowej i działań powiązanych, w tym obiektów używanych do przechowywania i przetwarzania pasz, w czystości oraz, w miarę potrzeby po wyczyszczeniu, dezynfekowania ich we właściwy sposób</a:t>
            </a:r>
          </a:p>
          <a:p>
            <a:pPr marL="687900" marR="0" indent="-368300" algn="just" defTabSz="1047564">
              <a:lnSpc>
                <a:spcPct val="87000"/>
              </a:lnSpc>
              <a:spcAft>
                <a:spcPts val="700"/>
              </a:spcAft>
              <a:tabLst>
                <a:tab pos="1047564" algn="l"/>
              </a:tabLst>
            </a:pPr>
            <a:r>
              <a:rPr lang="pl" sz="2400">
                <a:latin typeface="Calibri"/>
              </a:rPr>
              <a:t>b)	w celu utrzymania czystości oraz, w miarę potrzeby po wyczyszczeniu, dezynfekowania we właściwy sposób, wyposażenia, pojemników, skrzyń, pojazdów oraz łodzi</a:t>
            </a:r>
          </a:p>
          <a:p>
            <a:pPr marL="687900" marR="0" indent="-368300" algn="just" defTabSz="1047564">
              <a:lnSpc>
                <a:spcPct val="88000"/>
              </a:lnSpc>
              <a:spcAft>
                <a:spcPts val="700"/>
              </a:spcAft>
              <a:tabLst>
                <a:tab pos="1047564" algn="l"/>
              </a:tabLst>
            </a:pPr>
            <a:r>
              <a:rPr lang="pl" sz="2400">
                <a:latin typeface="Calibri"/>
              </a:rPr>
              <a:t>c)	w celu zapewnienia czystości zwierząt przeznaczonych do uboju oraz, w miarę potrzeby, zwierząt produkcyjnych</a:t>
            </a:r>
          </a:p>
          <a:p>
            <a:pPr marL="687900" marR="0" indent="-368300" algn="just" defTabSz="1047564">
              <a:lnSpc>
                <a:spcPct val="86000"/>
              </a:lnSpc>
              <a:tabLst>
                <a:tab pos="1047564" algn="l"/>
              </a:tabLst>
            </a:pPr>
            <a:r>
              <a:rPr lang="pl" sz="2400">
                <a:latin typeface="Calibri"/>
              </a:rPr>
              <a:t>d)	w celu używania wody pitnej, lub czystej wody, w każdym przypadku gdy jest to niezbędne do zapobieżenia zanieczyszczeniu</a:t>
            </a:r>
          </a:p>
        </p:txBody>
      </p:sp>
    </p:spTree>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926592" y="509016"/>
            <a:ext cx="10518648" cy="292608"/>
          </a:xfrm>
          <a:prstGeom prst="rect">
            <a:avLst/>
          </a:prstGeom>
          <a:noFill/>
        </p:spPr>
        <p:txBody>
          <a:bodyPr wrap="none" lIns="0" tIns="0" rIns="0" bIns="0">
            <a:noAutofit/>
          </a:bodyPr>
          <a:lstStyle/>
          <a:p>
            <a:pPr marL="0" marR="0" indent="0" algn="ctr">
              <a:lnSpc>
                <a:spcPct val="87000"/>
              </a:lnSpc>
            </a:pPr>
            <a:r>
              <a:rPr lang="pl" sz="2400" b="1">
                <a:solidFill>
                  <a:srgbClr val="002060"/>
                </a:solidFill>
                <a:latin typeface="Calibri"/>
              </a:rPr>
              <a:t>Wymagania rozporządzenia (WE) nr 852/2004</a:t>
            </a:r>
          </a:p>
        </p:txBody>
      </p:sp>
      <p:sp>
        <p:nvSpPr>
          <p:cNvPr id="3" name="Prostokąt 2"/>
          <p:cNvSpPr/>
          <p:nvPr/>
        </p:nvSpPr>
        <p:spPr>
          <a:xfrm>
            <a:off x="926592" y="1289304"/>
            <a:ext cx="10518648" cy="4870704"/>
          </a:xfrm>
          <a:prstGeom prst="rect">
            <a:avLst/>
          </a:prstGeom>
          <a:noFill/>
        </p:spPr>
        <p:txBody>
          <a:bodyPr lIns="0" tIns="0" rIns="0" bIns="0">
            <a:noAutofit/>
          </a:bodyPr>
          <a:lstStyle/>
          <a:p>
            <a:pPr marL="435424" marR="0" indent="-457200" defTabSz="706188">
              <a:lnSpc>
                <a:spcPct val="87000"/>
              </a:lnSpc>
              <a:spcAft>
                <a:spcPts val="700"/>
              </a:spcAft>
              <a:buAutoNum type="alphaLcParenR" startAt="5"/>
              <a:tabLst>
                <a:tab pos="706188" algn="l"/>
              </a:tabLst>
            </a:pPr>
            <a:r>
              <a:rPr lang="pl" sz="2400" dirty="0">
                <a:latin typeface="Calibri"/>
              </a:rPr>
              <a:t>w celu zapewnienia, że personel przetwarzający środki spożywcze jest zdrowy i przechodzi szkolenia na temat ryzyka zdrowotnego</a:t>
            </a:r>
          </a:p>
          <a:p>
            <a:pPr marL="435424" marR="0" indent="-457200" defTabSz="706188">
              <a:lnSpc>
                <a:spcPct val="87000"/>
              </a:lnSpc>
              <a:spcAft>
                <a:spcPts val="700"/>
              </a:spcAft>
              <a:buAutoNum type="alphaLcParenR" startAt="5"/>
              <a:tabLst>
                <a:tab pos="706188" algn="l"/>
              </a:tabLst>
            </a:pPr>
            <a:r>
              <a:rPr lang="pl" sz="2400" dirty="0">
                <a:latin typeface="Calibri"/>
              </a:rPr>
              <a:t>w celu zapobieżenia, aby zwierzęta lub szkodniki spowodowały zanieczyszczenie</a:t>
            </a:r>
          </a:p>
          <a:p>
            <a:pPr marL="435424" marR="0" indent="-457200" defTabSz="706188">
              <a:lnSpc>
                <a:spcPct val="87000"/>
              </a:lnSpc>
              <a:spcAft>
                <a:spcPts val="700"/>
              </a:spcAft>
              <a:buAutoNum type="alphaLcParenR" startAt="5"/>
              <a:tabLst>
                <a:tab pos="706188" algn="l"/>
              </a:tabLst>
            </a:pPr>
            <a:r>
              <a:rPr lang="pl" sz="2400" dirty="0">
                <a:latin typeface="Calibri"/>
              </a:rPr>
              <a:t>w celu składowania i przetwarzania odpadów i substancji niebezpiecznych w taki sposób, aby zapobiegać zanieczyszczeniu żywności</a:t>
            </a:r>
          </a:p>
          <a:p>
            <a:pPr marL="346524" marR="0" indent="-368300" defTabSz="706188">
              <a:lnSpc>
                <a:spcPct val="87000"/>
              </a:lnSpc>
              <a:spcAft>
                <a:spcPts val="700"/>
              </a:spcAft>
              <a:tabLst>
                <a:tab pos="706188" algn="l"/>
              </a:tabLst>
            </a:pPr>
            <a:r>
              <a:rPr lang="pl" sz="2400" dirty="0">
                <a:latin typeface="Calibri"/>
              </a:rPr>
              <a:t>h)	w celu zapobieżenia wystąpieniu i szerzeniu się chorób zakaźnych, które mogą być przenoszone na ludzi za pośrednictwem żywności, w tym poprzez środki ostrożności przy przyjmowaniu nowych zwierząt i zgłaszanie podejrzenia wystąpienia chorób właściwym organom</a:t>
            </a:r>
          </a:p>
          <a:p>
            <a:pPr marL="346524" marR="0" indent="-368300" defTabSz="706188">
              <a:lnSpc>
                <a:spcPct val="87000"/>
              </a:lnSpc>
              <a:spcAft>
                <a:spcPts val="700"/>
              </a:spcAft>
              <a:tabLst>
                <a:tab pos="706188" algn="l"/>
              </a:tabLst>
            </a:pPr>
            <a:r>
              <a:rPr lang="pl" sz="2400" dirty="0">
                <a:latin typeface="Calibri"/>
              </a:rPr>
              <a:t>i)	w celu uwzględnienia wyników wszelkich badań przeprowadzonych na próbkach pobranych od zwierząt lub innych próbkach, które są istotne dla zdrowia ludzkiego</a:t>
            </a:r>
          </a:p>
          <a:p>
            <a:pPr marL="346524" marR="0" indent="-368300" defTabSz="706188">
              <a:lnSpc>
                <a:spcPct val="86000"/>
              </a:lnSpc>
              <a:tabLst>
                <a:tab pos="706188" algn="l"/>
              </a:tabLst>
            </a:pPr>
            <a:r>
              <a:rPr lang="pl" sz="2400" dirty="0">
                <a:latin typeface="Calibri"/>
              </a:rPr>
              <a:t>j)	w celu właściwego używania dodatków paszowych i weterynaryjnych produktów leczniczych, zgodnie z wymogami odnośnego ustawodawstwa.</a:t>
            </a:r>
          </a:p>
        </p:txBody>
      </p:sp>
    </p:spTree>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3148584" y="509016"/>
            <a:ext cx="5800344" cy="310896"/>
          </a:xfrm>
          <a:prstGeom prst="rect">
            <a:avLst/>
          </a:prstGeom>
          <a:noFill/>
        </p:spPr>
        <p:txBody>
          <a:bodyPr wrap="none" lIns="0" tIns="0" rIns="0" bIns="0">
            <a:noAutofit/>
          </a:bodyPr>
          <a:lstStyle/>
          <a:p>
            <a:pPr marL="0" marR="0" indent="0"/>
            <a:r>
              <a:rPr lang="pl" sz="2400" b="1">
                <a:solidFill>
                  <a:srgbClr val="002060"/>
                </a:solidFill>
                <a:latin typeface="Calibri"/>
              </a:rPr>
              <a:t>Wymagania rozporządzenia (WE) nr 852/2004</a:t>
            </a:r>
          </a:p>
        </p:txBody>
      </p:sp>
      <p:sp>
        <p:nvSpPr>
          <p:cNvPr id="3" name="Prostokąt 2"/>
          <p:cNvSpPr/>
          <p:nvPr/>
        </p:nvSpPr>
        <p:spPr>
          <a:xfrm>
            <a:off x="585216" y="1322832"/>
            <a:ext cx="10155936" cy="2005584"/>
          </a:xfrm>
          <a:prstGeom prst="rect">
            <a:avLst/>
          </a:prstGeom>
          <a:noFill/>
        </p:spPr>
        <p:txBody>
          <a:bodyPr lIns="0" tIns="0" rIns="0" bIns="0">
            <a:noAutofit/>
          </a:bodyPr>
          <a:lstStyle/>
          <a:p>
            <a:pPr marL="0" marR="0" indent="0">
              <a:lnSpc>
                <a:spcPct val="97000"/>
              </a:lnSpc>
              <a:spcAft>
                <a:spcPts val="3360"/>
              </a:spcAft>
            </a:pPr>
            <a:r>
              <a:rPr lang="pl" sz="2400" b="1">
                <a:latin typeface="Calibri"/>
              </a:rPr>
              <a:t>ZAŁĄCZNIK II</a:t>
            </a:r>
          </a:p>
          <a:p>
            <a:pPr marL="0" marR="0" indent="0">
              <a:lnSpc>
                <a:spcPct val="97000"/>
              </a:lnSpc>
            </a:pPr>
            <a:r>
              <a:rPr lang="pl" sz="2400" b="1">
                <a:latin typeface="Calibri"/>
              </a:rPr>
              <a:t>OGÓLNE WYMOGI HIGIENY DLA WSZYSTKICH PODMIOTÓW PROWADZĄCYCH PRZEDSIĘBIORSTWA SPOŻYWCZE (Z WYJĄTKIEM PRODUKCJI PODSTAWOWEJ DO, KTÓREJ MA ZASTOSOWANIE ZAŁĄCZNIK I)</a:t>
            </a:r>
          </a:p>
        </p:txBody>
      </p:sp>
    </p:spTree>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594360" y="509016"/>
            <a:ext cx="10817352" cy="292608"/>
          </a:xfrm>
          <a:prstGeom prst="rect">
            <a:avLst/>
          </a:prstGeom>
          <a:noFill/>
        </p:spPr>
        <p:txBody>
          <a:bodyPr wrap="none" lIns="0" tIns="0" rIns="0" bIns="0">
            <a:noAutofit/>
          </a:bodyPr>
          <a:lstStyle/>
          <a:p>
            <a:pPr marL="0" marR="0" indent="0" algn="ctr">
              <a:lnSpc>
                <a:spcPct val="87000"/>
              </a:lnSpc>
            </a:pPr>
            <a:r>
              <a:rPr lang="pl" sz="2400" b="1">
                <a:solidFill>
                  <a:srgbClr val="002060"/>
                </a:solidFill>
                <a:latin typeface="Calibri"/>
              </a:rPr>
              <a:t>Wymagania rozporządzenia (WE) nr 852/2004</a:t>
            </a:r>
          </a:p>
        </p:txBody>
      </p:sp>
      <p:sp>
        <p:nvSpPr>
          <p:cNvPr id="3" name="Prostokąt 2"/>
          <p:cNvSpPr/>
          <p:nvPr/>
        </p:nvSpPr>
        <p:spPr>
          <a:xfrm>
            <a:off x="594360" y="1295400"/>
            <a:ext cx="10817352" cy="3953256"/>
          </a:xfrm>
          <a:prstGeom prst="rect">
            <a:avLst/>
          </a:prstGeom>
          <a:noFill/>
        </p:spPr>
        <p:txBody>
          <a:bodyPr lIns="0" tIns="0" rIns="0" bIns="0">
            <a:noAutofit/>
          </a:bodyPr>
          <a:lstStyle/>
          <a:p>
            <a:pPr marL="0" marR="0" indent="0">
              <a:lnSpc>
                <a:spcPct val="87000"/>
              </a:lnSpc>
              <a:spcAft>
                <a:spcPts val="700"/>
              </a:spcAft>
            </a:pPr>
            <a:r>
              <a:rPr lang="pl" sz="2400" dirty="0">
                <a:latin typeface="Calibri"/>
              </a:rPr>
              <a:t>Rozdziały V - XII mają zastosowanie do wszystkich etapów produkcji, przetwarzania i dystrybucji żywności, a pozostałe rozdziały stosuje się jak następuje:</a:t>
            </a:r>
          </a:p>
          <a:p>
            <a:pPr marL="192600" marR="0" indent="-228600" defTabSz="424248">
              <a:lnSpc>
                <a:spcPct val="87000"/>
              </a:lnSpc>
              <a:spcAft>
                <a:spcPts val="700"/>
              </a:spcAft>
              <a:tabLst>
                <a:tab pos="424248" algn="l"/>
              </a:tabLst>
            </a:pPr>
            <a:r>
              <a:rPr lang="pl" sz="2400" dirty="0">
                <a:latin typeface="Arial"/>
              </a:rPr>
              <a:t>•</a:t>
            </a:r>
            <a:r>
              <a:rPr lang="pl" sz="2400" dirty="0">
                <a:latin typeface="Calibri"/>
              </a:rPr>
              <a:t>	rozdział I stosuje się do wszystkich pomieszczeń żywnościowych, z wyjątkiem tych, do których stosuje się rozdział III,</a:t>
            </a:r>
          </a:p>
          <a:p>
            <a:pPr marL="192600" marR="0" indent="-228600" defTabSz="424248">
              <a:lnSpc>
                <a:spcPct val="87000"/>
              </a:lnSpc>
              <a:tabLst>
                <a:tab pos="424248" algn="l"/>
              </a:tabLst>
            </a:pPr>
            <a:r>
              <a:rPr lang="pl" sz="2400" dirty="0">
                <a:latin typeface="Arial"/>
              </a:rPr>
              <a:t>•</a:t>
            </a:r>
            <a:r>
              <a:rPr lang="pl" sz="2400" dirty="0">
                <a:latin typeface="Calibri"/>
              </a:rPr>
              <a:t>	rozdział II stosuje się do wszystkich pomieszczeń, gdzie przygotowuje się, poddaje obróbce lub przetwarza żywność, z wyjątkiem miejsc spożywania żywności</a:t>
            </a:r>
          </a:p>
          <a:p>
            <a:pPr marL="0" marR="0" indent="228600">
              <a:lnSpc>
                <a:spcPct val="87000"/>
              </a:lnSpc>
              <a:spcAft>
                <a:spcPts val="700"/>
              </a:spcAft>
            </a:pPr>
            <a:r>
              <a:rPr lang="pl" sz="2400" dirty="0">
                <a:latin typeface="Calibri"/>
              </a:rPr>
              <a:t>i pomieszczeń, do których stosuje się rozdział III,</a:t>
            </a:r>
          </a:p>
          <a:p>
            <a:pPr marL="192600" marR="0" indent="-228600" defTabSz="424248">
              <a:lnSpc>
                <a:spcPct val="87000"/>
              </a:lnSpc>
              <a:tabLst>
                <a:tab pos="424248" algn="l"/>
              </a:tabLst>
            </a:pPr>
            <a:r>
              <a:rPr lang="pl" sz="2400" dirty="0">
                <a:latin typeface="Arial"/>
              </a:rPr>
              <a:t>•</a:t>
            </a:r>
            <a:r>
              <a:rPr lang="pl" sz="2400" dirty="0">
                <a:latin typeface="Calibri"/>
              </a:rPr>
              <a:t>	rozdział III stosuje się do ruchomych i/lub tymczasowych pomieszczeń (namioty, stragany, ruchome punkty sprzedaży), </a:t>
            </a:r>
            <a:r>
              <a:rPr lang="pl" sz="2400" b="1" dirty="0">
                <a:latin typeface="Calibri"/>
              </a:rPr>
              <a:t>pomieszczeń używanych głównie jako prywatne domy mieszkalne, ale gdzie regularnie przygotowuje się żywność w celu wprowadzania do obrotu</a:t>
            </a:r>
            <a:r>
              <a:rPr lang="pl" sz="2400" dirty="0">
                <a:latin typeface="Calibri"/>
              </a:rPr>
              <a:t>, i automatów ulicznych,</a:t>
            </a:r>
          </a:p>
        </p:txBody>
      </p:sp>
      <p:sp>
        <p:nvSpPr>
          <p:cNvPr id="4" name="Prostokąt 3"/>
          <p:cNvSpPr/>
          <p:nvPr/>
        </p:nvSpPr>
        <p:spPr>
          <a:xfrm>
            <a:off x="594360" y="5407152"/>
            <a:ext cx="6016752" cy="298704"/>
          </a:xfrm>
          <a:prstGeom prst="rect">
            <a:avLst/>
          </a:prstGeom>
          <a:noFill/>
        </p:spPr>
        <p:txBody>
          <a:bodyPr wrap="none" lIns="0" tIns="0" rIns="0" bIns="0">
            <a:noAutofit/>
          </a:bodyPr>
          <a:lstStyle/>
          <a:p>
            <a:pPr marL="0" marR="0" indent="0" defTabSz="231648">
              <a:tabLst>
                <a:tab pos="231648" algn="l"/>
              </a:tabLst>
            </a:pPr>
            <a:r>
              <a:rPr lang="pl" sz="2400">
                <a:latin typeface="Arial"/>
              </a:rPr>
              <a:t>•</a:t>
            </a:r>
            <a:r>
              <a:rPr lang="pl" sz="2400">
                <a:latin typeface="Calibri"/>
              </a:rPr>
              <a:t>	rozdział IV stosuje się do wszelkiego transportu</a:t>
            </a:r>
          </a:p>
        </p:txBody>
      </p:sp>
    </p:spTree>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3148584" y="509016"/>
            <a:ext cx="5800344" cy="310896"/>
          </a:xfrm>
          <a:prstGeom prst="rect">
            <a:avLst/>
          </a:prstGeom>
          <a:noFill/>
        </p:spPr>
        <p:txBody>
          <a:bodyPr wrap="none" lIns="0" tIns="0" rIns="0" bIns="0">
            <a:noAutofit/>
          </a:bodyPr>
          <a:lstStyle/>
          <a:p>
            <a:pPr marL="0" marR="0" indent="0"/>
            <a:r>
              <a:rPr lang="pl" sz="2400" b="1">
                <a:solidFill>
                  <a:srgbClr val="002060"/>
                </a:solidFill>
                <a:latin typeface="Calibri"/>
              </a:rPr>
              <a:t>Wymagania rozporządzenia (WE) nr 852/2004</a:t>
            </a:r>
          </a:p>
        </p:txBody>
      </p:sp>
      <p:sp>
        <p:nvSpPr>
          <p:cNvPr id="3" name="Prostokąt 2"/>
          <p:cNvSpPr/>
          <p:nvPr/>
        </p:nvSpPr>
        <p:spPr>
          <a:xfrm>
            <a:off x="585216" y="1231392"/>
            <a:ext cx="9942576" cy="563880"/>
          </a:xfrm>
          <a:prstGeom prst="rect">
            <a:avLst/>
          </a:prstGeom>
          <a:noFill/>
        </p:spPr>
        <p:txBody>
          <a:bodyPr lIns="0" tIns="0" rIns="0" bIns="0">
            <a:noAutofit/>
          </a:bodyPr>
          <a:lstStyle/>
          <a:p>
            <a:pPr marL="0" marR="0" indent="0">
              <a:lnSpc>
                <a:spcPct val="85000"/>
              </a:lnSpc>
            </a:pPr>
            <a:r>
              <a:rPr lang="pl" sz="2000" b="1">
                <a:latin typeface="Calibri"/>
              </a:rPr>
              <a:t>ROZDZIAŁ I OGÓLNE WYMAGANIA DOTYCZĄCE POMIESZCZEŃ ŻYWNOŚCIOWYCH (INNYCH NIŻ WYMIENIONE W ROZDZIALE III)</a:t>
            </a:r>
          </a:p>
        </p:txBody>
      </p:sp>
      <p:sp>
        <p:nvSpPr>
          <p:cNvPr id="4" name="Prostokąt 3"/>
          <p:cNvSpPr/>
          <p:nvPr/>
        </p:nvSpPr>
        <p:spPr>
          <a:xfrm>
            <a:off x="603504" y="1920240"/>
            <a:ext cx="9939528" cy="554736"/>
          </a:xfrm>
          <a:prstGeom prst="rect">
            <a:avLst/>
          </a:prstGeom>
          <a:noFill/>
        </p:spPr>
        <p:txBody>
          <a:bodyPr lIns="0" tIns="0" rIns="0" bIns="0">
            <a:noAutofit/>
          </a:bodyPr>
          <a:lstStyle/>
          <a:p>
            <a:pPr marL="301312" marR="0" indent="-355600" defTabSz="654880">
              <a:lnSpc>
                <a:spcPct val="68000"/>
              </a:lnSpc>
              <a:tabLst>
                <a:tab pos="654880" algn="l"/>
              </a:tabLst>
            </a:pPr>
            <a:r>
              <a:rPr lang="pl" sz="2400">
                <a:latin typeface="Calibri"/>
              </a:rPr>
              <a:t>1.	Pomieszczenia żywnościowe muszą być utrzymywane w czystości i zachowane w dobrym stanie i kondycji technicznej</a:t>
            </a:r>
          </a:p>
        </p:txBody>
      </p:sp>
      <p:sp>
        <p:nvSpPr>
          <p:cNvPr id="5" name="Prostokąt 4"/>
          <p:cNvSpPr/>
          <p:nvPr/>
        </p:nvSpPr>
        <p:spPr>
          <a:xfrm>
            <a:off x="594360" y="2508504"/>
            <a:ext cx="9482328" cy="554736"/>
          </a:xfrm>
          <a:prstGeom prst="rect">
            <a:avLst/>
          </a:prstGeom>
          <a:noFill/>
        </p:spPr>
        <p:txBody>
          <a:bodyPr lIns="0" tIns="0" rIns="0" bIns="0">
            <a:noAutofit/>
          </a:bodyPr>
          <a:lstStyle/>
          <a:p>
            <a:pPr marL="310456" marR="0" indent="-355600" defTabSz="664024">
              <a:lnSpc>
                <a:spcPct val="68000"/>
              </a:lnSpc>
              <a:tabLst>
                <a:tab pos="664024" algn="l"/>
              </a:tabLst>
            </a:pPr>
            <a:r>
              <a:rPr lang="pl" sz="2400">
                <a:latin typeface="Calibri"/>
              </a:rPr>
              <a:t>2.	Wyposażenie, wystrój, konstrukcja, rozmieszczenie i wielkość pomieszczeń żywnościowych:</a:t>
            </a:r>
          </a:p>
        </p:txBody>
      </p:sp>
      <p:sp>
        <p:nvSpPr>
          <p:cNvPr id="6" name="Prostokąt 5"/>
          <p:cNvSpPr/>
          <p:nvPr/>
        </p:nvSpPr>
        <p:spPr>
          <a:xfrm>
            <a:off x="944880" y="3093720"/>
            <a:ext cx="240792" cy="298704"/>
          </a:xfrm>
          <a:prstGeom prst="rect">
            <a:avLst/>
          </a:prstGeom>
          <a:noFill/>
        </p:spPr>
        <p:txBody>
          <a:bodyPr wrap="none" lIns="0" tIns="0" rIns="0" bIns="0">
            <a:noAutofit/>
          </a:bodyPr>
          <a:lstStyle/>
          <a:p>
            <a:pPr marL="0" marR="0" indent="0" algn="just"/>
            <a:r>
              <a:rPr lang="pl" sz="2400">
                <a:latin typeface="Calibri"/>
              </a:rPr>
              <a:t>a)</a:t>
            </a:r>
          </a:p>
        </p:txBody>
      </p:sp>
      <p:sp>
        <p:nvSpPr>
          <p:cNvPr id="7" name="Prostokąt 6"/>
          <p:cNvSpPr/>
          <p:nvPr/>
        </p:nvSpPr>
        <p:spPr>
          <a:xfrm>
            <a:off x="1313688" y="3084576"/>
            <a:ext cx="10015728" cy="1078992"/>
          </a:xfrm>
          <a:prstGeom prst="rect">
            <a:avLst/>
          </a:prstGeom>
          <a:noFill/>
        </p:spPr>
        <p:txBody>
          <a:bodyPr lIns="0" tIns="0" rIns="0" bIns="0">
            <a:noAutofit/>
          </a:bodyPr>
          <a:lstStyle/>
          <a:p>
            <a:pPr marL="0" marR="0" indent="0">
              <a:lnSpc>
                <a:spcPct val="68000"/>
              </a:lnSpc>
            </a:pPr>
            <a:r>
              <a:rPr lang="pl" sz="2400">
                <a:latin typeface="Calibri"/>
              </a:rPr>
              <a:t>pozwala na odpowiednie utrzymanie, czyszczenie i/lub dezynfekcję, zapobieganie ub minimalizowanie dostawania się zanieczyszczeń pochodzących z powietrza, oraz zapewnia odpowiednią przestrzeń roboczą pozwalającą na higieniczne przeprowadzanie wszelkich działań;</a:t>
            </a:r>
          </a:p>
        </p:txBody>
      </p:sp>
      <p:sp>
        <p:nvSpPr>
          <p:cNvPr id="8" name="Prostokąt 7"/>
          <p:cNvSpPr/>
          <p:nvPr/>
        </p:nvSpPr>
        <p:spPr>
          <a:xfrm>
            <a:off x="944880" y="4194048"/>
            <a:ext cx="10506456" cy="1645920"/>
          </a:xfrm>
          <a:prstGeom prst="rect">
            <a:avLst/>
          </a:prstGeom>
          <a:noFill/>
        </p:spPr>
        <p:txBody>
          <a:bodyPr lIns="0" tIns="0" rIns="0" bIns="0">
            <a:noAutofit/>
          </a:bodyPr>
          <a:lstStyle/>
          <a:p>
            <a:pPr marL="328236" marR="0" indent="-368300" defTabSz="700092">
              <a:lnSpc>
                <a:spcPct val="67000"/>
              </a:lnSpc>
              <a:spcAft>
                <a:spcPts val="210"/>
              </a:spcAft>
              <a:tabLst>
                <a:tab pos="700092" algn="l"/>
              </a:tabLst>
            </a:pPr>
            <a:r>
              <a:rPr lang="pl" sz="2400">
                <a:latin typeface="Calibri"/>
              </a:rPr>
              <a:t>b)	ma chronić przed gromadzeniem się brudu, kontaktem z materiałami toksycznymi, przedostawaniem się zanieczyszczeń do żywności i tworzeniem się kondensacji lub niepożądanej pleśni na powierzchni;</a:t>
            </a:r>
          </a:p>
          <a:p>
            <a:pPr marL="328236" marR="0" indent="-368300" defTabSz="700092">
              <a:lnSpc>
                <a:spcPct val="67000"/>
              </a:lnSpc>
              <a:tabLst>
                <a:tab pos="700092" algn="l"/>
              </a:tabLst>
            </a:pPr>
            <a:r>
              <a:rPr lang="pl" sz="2400">
                <a:latin typeface="Calibri"/>
              </a:rPr>
              <a:t>c)	umożliwia wykonywanie czynności zgodnie z dobrą praktyką higieniczną, włącznie z ochroną przed zanieczyszczeniem oraz, w szczególności, ze zwalczaniem szkodników; oraz</a:t>
            </a:r>
          </a:p>
        </p:txBody>
      </p:sp>
      <p:sp>
        <p:nvSpPr>
          <p:cNvPr id="9" name="Prostokąt 8"/>
          <p:cNvSpPr/>
          <p:nvPr/>
        </p:nvSpPr>
        <p:spPr>
          <a:xfrm>
            <a:off x="944880" y="5882640"/>
            <a:ext cx="9305544" cy="813816"/>
          </a:xfrm>
          <a:prstGeom prst="rect">
            <a:avLst/>
          </a:prstGeom>
          <a:noFill/>
        </p:spPr>
        <p:txBody>
          <a:bodyPr lIns="0" tIns="0" rIns="0" bIns="0">
            <a:noAutofit/>
          </a:bodyPr>
          <a:lstStyle/>
          <a:p>
            <a:pPr marL="328236" marR="0" indent="-368300" defTabSz="700092">
              <a:lnSpc>
                <a:spcPct val="68000"/>
              </a:lnSpc>
              <a:tabLst>
                <a:tab pos="700092" algn="l"/>
              </a:tabLst>
            </a:pPr>
            <a:r>
              <a:rPr lang="pl" sz="2400">
                <a:latin typeface="Calibri"/>
              </a:rPr>
              <a:t>d)	w miarę potrzeby, zapewnia warunki przetwarzania i przechowywania w odpowiedniej temperaturze oraz zaprojektowane w ten sposób, aby temperatura ta mogła być monitorowana i w razie potrzeby, zapisywana.</a:t>
            </a:r>
          </a:p>
        </p:txBody>
      </p:sp>
    </p:spTree>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3148584" y="509016"/>
            <a:ext cx="5800344" cy="310896"/>
          </a:xfrm>
          <a:prstGeom prst="rect">
            <a:avLst/>
          </a:prstGeom>
          <a:noFill/>
        </p:spPr>
        <p:txBody>
          <a:bodyPr wrap="none" lIns="0" tIns="0" rIns="0" bIns="0">
            <a:noAutofit/>
          </a:bodyPr>
          <a:lstStyle/>
          <a:p>
            <a:pPr marL="0" marR="0" indent="0" algn="ctr"/>
            <a:r>
              <a:rPr lang="pl" sz="2400" b="1">
                <a:solidFill>
                  <a:srgbClr val="002060"/>
                </a:solidFill>
                <a:latin typeface="Calibri"/>
              </a:rPr>
              <a:t>Wymagania rozporządzenia (WE) nr 852/2004</a:t>
            </a:r>
          </a:p>
        </p:txBody>
      </p:sp>
      <p:sp>
        <p:nvSpPr>
          <p:cNvPr id="3" name="Prostokąt 2"/>
          <p:cNvSpPr/>
          <p:nvPr/>
        </p:nvSpPr>
        <p:spPr>
          <a:xfrm>
            <a:off x="585216" y="1246632"/>
            <a:ext cx="10826496" cy="5233416"/>
          </a:xfrm>
          <a:prstGeom prst="rect">
            <a:avLst/>
          </a:prstGeom>
          <a:noFill/>
        </p:spPr>
        <p:txBody>
          <a:bodyPr lIns="0" tIns="0" rIns="0" bIns="0">
            <a:noAutofit/>
          </a:bodyPr>
          <a:lstStyle/>
          <a:p>
            <a:pPr marL="320108" marR="0" indent="-368300" defTabSz="673676">
              <a:lnSpc>
                <a:spcPct val="78000"/>
              </a:lnSpc>
              <a:spcAft>
                <a:spcPts val="350"/>
              </a:spcAft>
              <a:tabLst>
                <a:tab pos="673676" algn="l"/>
              </a:tabLst>
            </a:pPr>
            <a:r>
              <a:rPr lang="pl" sz="2400">
                <a:latin typeface="Calibri"/>
              </a:rPr>
              <a:t>3.	Musi być dostępna odpowiednia ilość ubikacji spłukiwanych wodą, podłączonych do sprawnego systemu kanalizacyjnego. Ubikacje nie mogą łączyć się bezpośrednio z pomieszczeniami, w których pracuje się z żywnością.</a:t>
            </a:r>
          </a:p>
          <a:p>
            <a:pPr marL="320108" marR="0" indent="-368300" defTabSz="673676">
              <a:lnSpc>
                <a:spcPct val="77000"/>
              </a:lnSpc>
              <a:spcAft>
                <a:spcPts val="350"/>
              </a:spcAft>
              <a:tabLst>
                <a:tab pos="673676" algn="l"/>
              </a:tabLst>
            </a:pPr>
            <a:r>
              <a:rPr lang="pl" sz="2400">
                <a:latin typeface="Calibri"/>
              </a:rPr>
              <a:t>4.	Musi być dostępna odpowiednia liczba umywalek, właściwie usytuowanych i przeznaczonych do mycia rąk. Umywalki do mycia rąk muszą mieć ciepłą i zimną bieżącą wodę, muszą być zaopatrzone w środki do mycia rąk i do higienicznego ich suszenia. W miarę potrzeby należy stworzyć takie warunki, aby stanowiska do mycia żywności były oddzielone od umywalek.</a:t>
            </a:r>
          </a:p>
          <a:p>
            <a:pPr marL="320108" marR="0" indent="-368300" defTabSz="673676">
              <a:lnSpc>
                <a:spcPct val="78000"/>
              </a:lnSpc>
              <a:spcAft>
                <a:spcPts val="350"/>
              </a:spcAft>
              <a:tabLst>
                <a:tab pos="673676" algn="l"/>
              </a:tabLst>
            </a:pPr>
            <a:r>
              <a:rPr lang="pl" sz="2400">
                <a:latin typeface="Calibri"/>
              </a:rPr>
              <a:t>5.	Muszą istnieć odpowiednie i wystarczające systemy naturalnej lub mechanicznej wentylacji. Trzeba unikać mechanicznego przepływu powietrza z obszarów skażonych do obszarów czystych. Systemy wentylacyjne muszą być tak skonstruowane, aby umożliwić łatwy dostęp do filtrów i innych części wymagających czyszczenia lub wymiany.</a:t>
            </a:r>
          </a:p>
          <a:p>
            <a:pPr marL="320108" marR="0" indent="-368300" defTabSz="673676">
              <a:lnSpc>
                <a:spcPct val="77000"/>
              </a:lnSpc>
              <a:spcAft>
                <a:spcPts val="350"/>
              </a:spcAft>
              <a:tabLst>
                <a:tab pos="673676" algn="l"/>
              </a:tabLst>
            </a:pPr>
            <a:r>
              <a:rPr lang="pl" sz="2400">
                <a:latin typeface="Calibri"/>
              </a:rPr>
              <a:t>6.	Wszelkie węzły sanitarne powinny być zaopatrzone w odpowiednią naturalną bądź mechaniczną wentylację.</a:t>
            </a:r>
          </a:p>
          <a:p>
            <a:pPr marL="320108" marR="0" indent="-368300" defTabSz="673676">
              <a:lnSpc>
                <a:spcPct val="78000"/>
              </a:lnSpc>
              <a:tabLst>
                <a:tab pos="673676" algn="l"/>
              </a:tabLst>
            </a:pPr>
            <a:r>
              <a:rPr lang="pl" sz="2400">
                <a:latin typeface="Calibri"/>
              </a:rPr>
              <a:t>7.	Pomieszczenia żywnościowe muszą posiadać odpowiednie naturalne i/lub sztuczne oświetlenie.</a:t>
            </a:r>
          </a:p>
        </p:txBody>
      </p:sp>
    </p:spTree>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591312" y="509016"/>
            <a:ext cx="10695432" cy="292608"/>
          </a:xfrm>
          <a:prstGeom prst="rect">
            <a:avLst/>
          </a:prstGeom>
          <a:noFill/>
        </p:spPr>
        <p:txBody>
          <a:bodyPr wrap="none" lIns="0" tIns="0" rIns="0" bIns="0">
            <a:noAutofit/>
          </a:bodyPr>
          <a:lstStyle/>
          <a:p>
            <a:pPr marL="2529400" marR="0" indent="0">
              <a:lnSpc>
                <a:spcPct val="87000"/>
              </a:lnSpc>
            </a:pPr>
            <a:r>
              <a:rPr lang="pl" sz="2400" b="1">
                <a:solidFill>
                  <a:srgbClr val="002060"/>
                </a:solidFill>
                <a:latin typeface="Calibri"/>
              </a:rPr>
              <a:t>Wymagania rozporządzenia (WE) nr 852/2004</a:t>
            </a:r>
          </a:p>
        </p:txBody>
      </p:sp>
      <p:sp>
        <p:nvSpPr>
          <p:cNvPr id="3" name="Prostokąt 2"/>
          <p:cNvSpPr/>
          <p:nvPr/>
        </p:nvSpPr>
        <p:spPr>
          <a:xfrm>
            <a:off x="591312" y="1295400"/>
            <a:ext cx="10695432" cy="3496056"/>
          </a:xfrm>
          <a:prstGeom prst="rect">
            <a:avLst/>
          </a:prstGeom>
          <a:noFill/>
        </p:spPr>
        <p:txBody>
          <a:bodyPr lIns="0" tIns="0" rIns="0" bIns="0">
            <a:noAutofit/>
          </a:bodyPr>
          <a:lstStyle/>
          <a:p>
            <a:pPr marL="314012" marR="0" indent="-368300" defTabSz="667580">
              <a:lnSpc>
                <a:spcPct val="87000"/>
              </a:lnSpc>
              <a:tabLst>
                <a:tab pos="667580" algn="l"/>
              </a:tabLst>
            </a:pPr>
            <a:r>
              <a:rPr lang="pl" sz="2400" dirty="0">
                <a:latin typeface="Calibri"/>
              </a:rPr>
              <a:t>8.	Urządzenia kanalizacyjne muszą odpowiadać zamierzonym celom. Muszą być zaprojektowane i skonstruowane tak, aby unikać ryzyka zanieczyszczenia.</a:t>
            </a:r>
          </a:p>
          <a:p>
            <a:pPr marL="314012" marR="0" indent="0">
              <a:lnSpc>
                <a:spcPct val="87000"/>
              </a:lnSpc>
              <a:spcAft>
                <a:spcPts val="700"/>
              </a:spcAft>
            </a:pPr>
            <a:r>
              <a:rPr lang="pl" sz="2400" dirty="0">
                <a:latin typeface="Calibri"/>
              </a:rPr>
              <a:t>W przypadku gdy kanały kanalizacji są częściowo lub całkowicie otwarte, muszą być tak zaprojektowane, aby zapewnić, że odpady nie przedostają się z obszarów skażonych do obszarów czystych, w szczególności do obszarów, gdzie pracuje się z żywnością, która może stanowić wysokie ryzyko dla konsumenta końcowego.</a:t>
            </a:r>
          </a:p>
          <a:p>
            <a:pPr marL="402912" marR="0" indent="-457200" defTabSz="667580">
              <a:lnSpc>
                <a:spcPct val="87000"/>
              </a:lnSpc>
              <a:spcAft>
                <a:spcPts val="700"/>
              </a:spcAft>
              <a:buAutoNum type="arabicPeriod" startAt="9"/>
              <a:tabLst>
                <a:tab pos="667580" algn="l"/>
              </a:tabLst>
            </a:pPr>
            <a:r>
              <a:rPr lang="pl" sz="2400" dirty="0">
                <a:latin typeface="Calibri"/>
              </a:rPr>
              <a:t>W miarę potrzeby, muszą być zapewnione odpowiednie warunki do przebierania się przez personel.</a:t>
            </a:r>
          </a:p>
          <a:p>
            <a:pPr marL="402912" marR="0" indent="-457200" defTabSz="667580">
              <a:lnSpc>
                <a:spcPct val="87000"/>
              </a:lnSpc>
              <a:spcAft>
                <a:spcPts val="700"/>
              </a:spcAft>
              <a:buAutoNum type="arabicPeriod" startAt="9"/>
              <a:tabLst>
                <a:tab pos="667580" algn="l"/>
              </a:tabLst>
            </a:pPr>
            <a:r>
              <a:rPr lang="pl" sz="2400" dirty="0">
                <a:latin typeface="Calibri"/>
              </a:rPr>
              <a:t>Środki czyszczące i dezynfekujące nie mogą być przechowywane w obszarach, gdzie pracuje się z żywnością.</a:t>
            </a:r>
          </a:p>
        </p:txBody>
      </p:sp>
    </p:spTree>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588264" y="509016"/>
            <a:ext cx="10905744" cy="292608"/>
          </a:xfrm>
          <a:prstGeom prst="rect">
            <a:avLst/>
          </a:prstGeom>
          <a:noFill/>
        </p:spPr>
        <p:txBody>
          <a:bodyPr wrap="none" lIns="0" tIns="0" rIns="0" bIns="0">
            <a:noAutofit/>
          </a:bodyPr>
          <a:lstStyle/>
          <a:p>
            <a:pPr marL="0" marR="0" indent="0" algn="ctr">
              <a:lnSpc>
                <a:spcPct val="87000"/>
              </a:lnSpc>
            </a:pPr>
            <a:r>
              <a:rPr lang="pl" sz="2400" b="1">
                <a:solidFill>
                  <a:srgbClr val="002060"/>
                </a:solidFill>
                <a:latin typeface="Calibri"/>
              </a:rPr>
              <a:t>Wymagania rozporządzenia (WE) nr 852/2004</a:t>
            </a:r>
          </a:p>
        </p:txBody>
      </p:sp>
      <p:sp>
        <p:nvSpPr>
          <p:cNvPr id="3" name="Prostokąt 2"/>
          <p:cNvSpPr/>
          <p:nvPr/>
        </p:nvSpPr>
        <p:spPr>
          <a:xfrm>
            <a:off x="588264" y="1252728"/>
            <a:ext cx="10905744" cy="5020056"/>
          </a:xfrm>
          <a:prstGeom prst="rect">
            <a:avLst/>
          </a:prstGeom>
          <a:noFill/>
        </p:spPr>
        <p:txBody>
          <a:bodyPr lIns="0" tIns="0" rIns="0" bIns="0">
            <a:noAutofit/>
          </a:bodyPr>
          <a:lstStyle/>
          <a:p>
            <a:pPr marL="0" marR="0" indent="0">
              <a:lnSpc>
                <a:spcPct val="86000"/>
              </a:lnSpc>
              <a:spcAft>
                <a:spcPts val="700"/>
              </a:spcAft>
            </a:pPr>
            <a:r>
              <a:rPr lang="pl" sz="2000" b="1">
                <a:latin typeface="Calibri"/>
              </a:rPr>
              <a:t>ROZDZIAŁ II SZCZEGÓLNE WYMAGANIA DLA POMIESZCZEŃ, W KTÓRYCH SIĘ PRZYGOTOWUJE, PODDAJE OBRÓBCE LUB PRZETWARZA ŚRODKI SPOŻYWCZE (ZA WYJĄTKIEM MIEJSC SPOŻYWANIA POSIŁKÓW ORAZ OBIEKTÓW WYMIENIONYCH W ROZDZIALE III)</a:t>
            </a:r>
          </a:p>
          <a:p>
            <a:pPr marL="319600" marR="0" indent="-355600" defTabSz="660976">
              <a:lnSpc>
                <a:spcPct val="87000"/>
              </a:lnSpc>
              <a:tabLst>
                <a:tab pos="660976" algn="l"/>
              </a:tabLst>
            </a:pPr>
            <a:r>
              <a:rPr lang="pl" sz="2400">
                <a:latin typeface="Calibri"/>
              </a:rPr>
              <a:t>1.	W pomieszczeniach, w których się przygotowuje, poddaje obróbce lub przetwarza środki spożywcze (z wyjątkiem miejsc spożywania posiłków oraz pomieszczeń wymienionych w rozdziale III, ale włączając pomieszczenia zawarte w środkach transportu), projekt i wystrój muszą umożliwiać dobrą praktykę higieniczną żywności, w tym ochronę przed zanieczyszczeniem między oraz podczas działań.</a:t>
            </a:r>
          </a:p>
          <a:p>
            <a:pPr marL="687900" marR="0" indent="-368300" algn="just">
              <a:lnSpc>
                <a:spcPct val="87000"/>
              </a:lnSpc>
              <a:spcAft>
                <a:spcPts val="700"/>
              </a:spcAft>
            </a:pPr>
            <a:r>
              <a:rPr lang="pl" sz="2400">
                <a:latin typeface="Calibri"/>
              </a:rPr>
              <a:t>W szczególności:</a:t>
            </a:r>
          </a:p>
          <a:p>
            <a:pPr marL="687900" marR="0" indent="-368300" algn="just" defTabSz="1059756">
              <a:lnSpc>
                <a:spcPct val="87000"/>
              </a:lnSpc>
              <a:tabLst>
                <a:tab pos="1059756" algn="l"/>
              </a:tabLst>
            </a:pPr>
            <a:r>
              <a:rPr lang="pl" sz="2400" b="1">
                <a:latin typeface="Calibri"/>
              </a:rPr>
              <a:t>a)	powierzchnie podłóg </a:t>
            </a:r>
            <a:r>
              <a:rPr lang="pl" sz="2400">
                <a:latin typeface="Calibri"/>
              </a:rPr>
              <a:t>muszą być utrzymane w dobrym stanie i muszą być łatwe do czyszczenia, oraz w miarę potrzeby, do dezynfekcji. Wymaga to stosowania nieprzepuszczalnych, niepochłaniających, zmywalnych oraz nietoksycznych materiałów, chyba że podmioty prowadzące przedsiębiorstwa spożywcze mogą zapewnić właściwe organy, że inne użyte materiały są odpowiednie. Gdzie sytuacja tego wymaga, podłogi muszą zapewniać odpowiednie odwadnianie podłogowe;</a:t>
            </a:r>
          </a:p>
        </p:txBody>
      </p:sp>
    </p:spTree>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3148584" y="509016"/>
            <a:ext cx="5800344" cy="310896"/>
          </a:xfrm>
          <a:prstGeom prst="rect">
            <a:avLst/>
          </a:prstGeom>
          <a:noFill/>
        </p:spPr>
        <p:txBody>
          <a:bodyPr wrap="none" lIns="0" tIns="0" rIns="0" bIns="0">
            <a:noAutofit/>
          </a:bodyPr>
          <a:lstStyle/>
          <a:p>
            <a:pPr marL="0" marR="0" indent="0"/>
            <a:r>
              <a:rPr lang="pl" sz="2400" b="1">
                <a:solidFill>
                  <a:srgbClr val="002060"/>
                </a:solidFill>
                <a:latin typeface="Calibri"/>
              </a:rPr>
              <a:t>Wymagania rozporządzenia (WE) nr 852/2004</a:t>
            </a:r>
          </a:p>
        </p:txBody>
      </p:sp>
      <p:sp>
        <p:nvSpPr>
          <p:cNvPr id="3" name="Prostokąt 2"/>
          <p:cNvSpPr/>
          <p:nvPr/>
        </p:nvSpPr>
        <p:spPr>
          <a:xfrm>
            <a:off x="941832" y="1240536"/>
            <a:ext cx="10549128" cy="5242560"/>
          </a:xfrm>
          <a:prstGeom prst="rect">
            <a:avLst/>
          </a:prstGeom>
          <a:noFill/>
        </p:spPr>
        <p:txBody>
          <a:bodyPr lIns="0" tIns="0" rIns="0" bIns="0">
            <a:noAutofit/>
          </a:bodyPr>
          <a:lstStyle/>
          <a:p>
            <a:pPr marL="332300" marR="0" indent="-368300" defTabSz="704156">
              <a:lnSpc>
                <a:spcPct val="78000"/>
              </a:lnSpc>
              <a:spcAft>
                <a:spcPts val="700"/>
              </a:spcAft>
              <a:tabLst>
                <a:tab pos="704156" algn="l"/>
              </a:tabLst>
            </a:pPr>
            <a:r>
              <a:rPr lang="pl" sz="2400" b="1">
                <a:latin typeface="Calibri"/>
              </a:rPr>
              <a:t>b)	powierzchnie ścian </a:t>
            </a:r>
            <a:r>
              <a:rPr lang="pl" sz="2400">
                <a:latin typeface="Calibri"/>
              </a:rPr>
              <a:t>muszą być utrzymane w dobrym stanie i muszą być łatwe do czyszczenia, oraz tam gdzie jest to konieczne, do dezynfekcji. Wymaga to stosowania nieprzepuszczalnych, niepochłaniających, zmywalnych oraz nietoksycznych materiałów oraz gładkiej powierzchni aż do wysokości odpowiedniej dla wykonywanych czynności, chyba że podmioty prowadzące przedsiębiorstwa spożywcze mogą zapewnić właściwe organy, że inne użyte materiały są odpowiednie;</a:t>
            </a:r>
          </a:p>
          <a:p>
            <a:pPr marL="332300" marR="0" indent="-368300" defTabSz="704156">
              <a:lnSpc>
                <a:spcPct val="77000"/>
              </a:lnSpc>
              <a:spcAft>
                <a:spcPts val="700"/>
              </a:spcAft>
              <a:tabLst>
                <a:tab pos="704156" algn="l"/>
              </a:tabLst>
            </a:pPr>
            <a:r>
              <a:rPr lang="pl" sz="2400" b="1">
                <a:latin typeface="Calibri"/>
              </a:rPr>
              <a:t>c)	sufity </a:t>
            </a:r>
            <a:r>
              <a:rPr lang="pl" sz="2400">
                <a:latin typeface="Calibri"/>
              </a:rPr>
              <a:t>(lub, w przypadku gdy nie ma sufitu, wewnętrzna powierzchnia dachu) i osprzęt napowietrzny muszą być zaprojektowane i wykończone w sposób uniemożliwiających gromadzenie się zanieczyszczeń oraz redukujący kondensację, wzrost niepożądanych pleśni oraz strząsanie cząstek;</a:t>
            </a:r>
          </a:p>
          <a:p>
            <a:pPr marL="332300" marR="0" indent="-368300" defTabSz="704156">
              <a:lnSpc>
                <a:spcPct val="77000"/>
              </a:lnSpc>
              <a:tabLst>
                <a:tab pos="704156" algn="l"/>
              </a:tabLst>
            </a:pPr>
            <a:r>
              <a:rPr lang="pl" sz="2400" b="1">
                <a:latin typeface="Calibri"/>
              </a:rPr>
              <a:t>d)	okna i inne otwory </a:t>
            </a:r>
            <a:r>
              <a:rPr lang="pl" sz="2400">
                <a:latin typeface="Calibri"/>
              </a:rPr>
              <a:t>muszą być skonstruowane w sposób uniemożliwiający gromadzenie się zanieczyszczeń. Te, które mogą być otwierane na zewnątrz muszą, tam gdzie jest to niezbędne, być wyposażone w ekrany zatrzymujące owady, które mogą być łatwo demontowane do czyszczenia. W miejscach gdzie otwarte okna mogą spowodować zanieczyszczenie, okna muszą być zamknięte i unieruchomione podczas produkcji;</a:t>
            </a:r>
          </a:p>
        </p:txBody>
      </p:sp>
    </p:spTree>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935736" y="509016"/>
            <a:ext cx="10515600" cy="292608"/>
          </a:xfrm>
          <a:prstGeom prst="rect">
            <a:avLst/>
          </a:prstGeom>
          <a:noFill/>
        </p:spPr>
        <p:txBody>
          <a:bodyPr wrap="none" lIns="0" tIns="0" rIns="0" bIns="0">
            <a:noAutofit/>
          </a:bodyPr>
          <a:lstStyle/>
          <a:p>
            <a:pPr marL="0" marR="0" indent="0" algn="ctr">
              <a:lnSpc>
                <a:spcPct val="87000"/>
              </a:lnSpc>
            </a:pPr>
            <a:r>
              <a:rPr lang="pl" sz="2400" b="1">
                <a:solidFill>
                  <a:srgbClr val="002060"/>
                </a:solidFill>
                <a:latin typeface="Calibri"/>
              </a:rPr>
              <a:t>Wymagania rozporządzenia (WE) nr 852/2004</a:t>
            </a:r>
          </a:p>
        </p:txBody>
      </p:sp>
      <p:sp>
        <p:nvSpPr>
          <p:cNvPr id="3" name="Prostokąt 2"/>
          <p:cNvSpPr/>
          <p:nvPr/>
        </p:nvSpPr>
        <p:spPr>
          <a:xfrm>
            <a:off x="935736" y="1289304"/>
            <a:ext cx="10515600" cy="3706368"/>
          </a:xfrm>
          <a:prstGeom prst="rect">
            <a:avLst/>
          </a:prstGeom>
          <a:noFill/>
        </p:spPr>
        <p:txBody>
          <a:bodyPr lIns="0" tIns="0" rIns="0" bIns="0">
            <a:noAutofit/>
          </a:bodyPr>
          <a:lstStyle/>
          <a:p>
            <a:pPr marL="345000" marR="0" indent="-381000" defTabSz="716856">
              <a:lnSpc>
                <a:spcPct val="87000"/>
              </a:lnSpc>
              <a:spcAft>
                <a:spcPts val="700"/>
              </a:spcAft>
              <a:tabLst>
                <a:tab pos="716856" algn="l"/>
              </a:tabLst>
            </a:pPr>
            <a:r>
              <a:rPr lang="pl" sz="2400" b="1">
                <a:latin typeface="Calibri"/>
              </a:rPr>
              <a:t>e)	drzwi </a:t>
            </a:r>
            <a:r>
              <a:rPr lang="pl" sz="2400">
                <a:latin typeface="Calibri"/>
              </a:rPr>
              <a:t>muszą być łatwe do czyszczenia oraz, w miarę potrzeby, do dezynfekcji. Wymaga to wykorzystania gładkich i niepochłaniających powierzchni, chyba że podmioty prowadzące przedsiębiorstwa spożywcze mogą zapewnić właściwe organy, że inne użyte materiały są odpowiednie; oraz</a:t>
            </a:r>
          </a:p>
          <a:p>
            <a:pPr marL="345000" marR="0" indent="-381000" defTabSz="716856">
              <a:lnSpc>
                <a:spcPct val="87000"/>
              </a:lnSpc>
              <a:tabLst>
                <a:tab pos="716856" algn="l"/>
              </a:tabLst>
            </a:pPr>
            <a:r>
              <a:rPr lang="pl" sz="2400" b="1">
                <a:latin typeface="Calibri"/>
              </a:rPr>
              <a:t>f)	powierzchnie </a:t>
            </a:r>
            <a:r>
              <a:rPr lang="pl" sz="2400">
                <a:latin typeface="Calibri"/>
              </a:rPr>
              <a:t>(wraz z powierzchniami wyposażenia) w obszarach, w których pracuje się z żywnością, a w szczególności te </a:t>
            </a:r>
            <a:r>
              <a:rPr lang="pl" sz="2400" b="1">
                <a:latin typeface="Calibri"/>
              </a:rPr>
              <a:t>pozostające w kontakcie z żywnością </a:t>
            </a:r>
            <a:r>
              <a:rPr lang="pl" sz="2400">
                <a:latin typeface="Calibri"/>
              </a:rPr>
              <a:t>muszą być w dobrym stanie i muszą być łatwe do czyszczenia, w miarę potrzeby, do dezynfekcji. Wymaga to stosowania gładkich, zmywalnych, odpornych na korozję oraz nietoksycznych materiałów, chyba że podmioty prowadzące przedsiębiorstwa spożywcze mogą zapewnić właściwe organy, że inne użyte materiały są odpowiednie.</a:t>
            </a:r>
          </a:p>
        </p:txBody>
      </p:sp>
    </p:spTree>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594360" y="509016"/>
            <a:ext cx="10713720" cy="292608"/>
          </a:xfrm>
          <a:prstGeom prst="rect">
            <a:avLst/>
          </a:prstGeom>
          <a:noFill/>
        </p:spPr>
        <p:txBody>
          <a:bodyPr wrap="none" lIns="0" tIns="0" rIns="0" bIns="0">
            <a:noAutofit/>
          </a:bodyPr>
          <a:lstStyle/>
          <a:p>
            <a:pPr marL="0" marR="0" indent="0" algn="ctr">
              <a:lnSpc>
                <a:spcPct val="87000"/>
              </a:lnSpc>
            </a:pPr>
            <a:r>
              <a:rPr lang="pl" sz="2400" b="1">
                <a:solidFill>
                  <a:srgbClr val="002060"/>
                </a:solidFill>
                <a:latin typeface="Calibri"/>
              </a:rPr>
              <a:t>Wymagania rozporządzenia (WE) nr 852/2004</a:t>
            </a:r>
          </a:p>
        </p:txBody>
      </p:sp>
      <p:sp>
        <p:nvSpPr>
          <p:cNvPr id="3" name="Prostokąt 2"/>
          <p:cNvSpPr/>
          <p:nvPr/>
        </p:nvSpPr>
        <p:spPr>
          <a:xfrm>
            <a:off x="594360" y="1657350"/>
            <a:ext cx="10713720" cy="3041904"/>
          </a:xfrm>
          <a:prstGeom prst="rect">
            <a:avLst/>
          </a:prstGeom>
          <a:noFill/>
        </p:spPr>
        <p:txBody>
          <a:bodyPr lIns="0" tIns="0" rIns="0" bIns="0">
            <a:noAutofit/>
          </a:bodyPr>
          <a:lstStyle/>
          <a:p>
            <a:pPr marL="319600" marR="0" indent="-355600" defTabSz="660976">
              <a:lnSpc>
                <a:spcPct val="87000"/>
              </a:lnSpc>
              <a:spcAft>
                <a:spcPts val="700"/>
              </a:spcAft>
              <a:tabLst>
                <a:tab pos="660976" algn="l"/>
              </a:tabLst>
            </a:pPr>
            <a:r>
              <a:rPr lang="pl" sz="2400" dirty="0">
                <a:latin typeface="Calibri"/>
              </a:rPr>
              <a:t>2.	W miarę potrzeby, muszą być stosowane odpowiednie </a:t>
            </a:r>
            <a:r>
              <a:rPr lang="pl" sz="2400" b="1" dirty="0">
                <a:latin typeface="Calibri"/>
              </a:rPr>
              <a:t>urządzenia do czyszczenia oraz dezynfekcji narzędzi roboczych oraz wyposażenia</a:t>
            </a:r>
            <a:r>
              <a:rPr lang="pl" sz="2400" dirty="0">
                <a:latin typeface="Calibri"/>
              </a:rPr>
              <a:t>. Urządzenia te muszą być skonstruowane z materiałów odpornych na korozję i muszą być łatwe do czyszczenia oraz muszą posiadać odpowiednie doprowadzenie ciepłej i zimnej wody.</a:t>
            </a:r>
          </a:p>
          <a:p>
            <a:pPr marL="319600" marR="0" indent="-355600" defTabSz="660976">
              <a:lnSpc>
                <a:spcPct val="87000"/>
              </a:lnSpc>
              <a:tabLst>
                <a:tab pos="660976" algn="l"/>
              </a:tabLst>
            </a:pPr>
            <a:r>
              <a:rPr lang="pl" sz="2400" dirty="0">
                <a:latin typeface="Calibri"/>
              </a:rPr>
              <a:t>3.	W stosownych przypadkach, należy przyjąć odpowiednie przepisy dla wszelkich czynności związanych z myciem żywności. Każdy </a:t>
            </a:r>
            <a:r>
              <a:rPr lang="pl" sz="2400" b="1" dirty="0">
                <a:latin typeface="Calibri"/>
              </a:rPr>
              <a:t>zlewozmywak </a:t>
            </a:r>
            <a:r>
              <a:rPr lang="pl" sz="2400" dirty="0">
                <a:latin typeface="Calibri"/>
              </a:rPr>
              <a:t>lub inne takie </a:t>
            </a:r>
            <a:r>
              <a:rPr lang="pl" sz="2400" b="1" dirty="0">
                <a:latin typeface="Calibri"/>
              </a:rPr>
              <a:t>urządzenie przeznaczone do mycia żywności </a:t>
            </a:r>
            <a:r>
              <a:rPr lang="pl" sz="2400" dirty="0">
                <a:latin typeface="Calibri"/>
              </a:rPr>
              <a:t>musi posiadać odpowiednie doprowadzenie ciepłej i/lub zimnej wody pitnej zgodnie z wymogami rozdziału VII oraz musi być utrzymane w czystości oraz, w miarę potrzeby, dezynfekowane.</a:t>
            </a:r>
          </a:p>
        </p:txBody>
      </p:sp>
    </p:spTree>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3148584" y="509016"/>
            <a:ext cx="5800344" cy="310896"/>
          </a:xfrm>
          <a:prstGeom prst="rect">
            <a:avLst/>
          </a:prstGeom>
          <a:noFill/>
        </p:spPr>
        <p:txBody>
          <a:bodyPr wrap="none" lIns="0" tIns="0" rIns="0" bIns="0">
            <a:noAutofit/>
          </a:bodyPr>
          <a:lstStyle/>
          <a:p>
            <a:pPr marL="0" marR="0" indent="0"/>
            <a:r>
              <a:rPr lang="pl" sz="2400" b="1">
                <a:solidFill>
                  <a:srgbClr val="002060"/>
                </a:solidFill>
                <a:latin typeface="Calibri"/>
              </a:rPr>
              <a:t>Wymagania rozporządzenia (WE) nr 852/2004</a:t>
            </a:r>
          </a:p>
        </p:txBody>
      </p:sp>
      <p:sp>
        <p:nvSpPr>
          <p:cNvPr id="3" name="Prostokąt 2"/>
          <p:cNvSpPr/>
          <p:nvPr/>
        </p:nvSpPr>
        <p:spPr>
          <a:xfrm>
            <a:off x="585216" y="1231392"/>
            <a:ext cx="10860024" cy="4126992"/>
          </a:xfrm>
          <a:prstGeom prst="rect">
            <a:avLst/>
          </a:prstGeom>
          <a:noFill/>
        </p:spPr>
        <p:txBody>
          <a:bodyPr lIns="0" tIns="0" rIns="0" bIns="0">
            <a:noAutofit/>
          </a:bodyPr>
          <a:lstStyle/>
          <a:p>
            <a:pPr marL="0" marR="0" indent="0">
              <a:lnSpc>
                <a:spcPct val="87000"/>
              </a:lnSpc>
              <a:spcAft>
                <a:spcPts val="700"/>
              </a:spcAft>
            </a:pPr>
            <a:r>
              <a:rPr lang="pl" sz="2000" b="1" dirty="0">
                <a:latin typeface="Calibri"/>
              </a:rPr>
              <a:t>ROZDZIAŁ III WYMAGANIA DOTYCZĄCE RUCHOMYCH I/LUB TYMCZASOWYCH POMIESZCZEŃ (JAK DUŻE NAMIOTY, STRAGANY, RUCHOME PUNKTY SPRZEDAŻY), POMIESZCZEŃ UŻYWANYCH GŁÓWNIE JAKO PRYWATNE DOMY MIESZKALNE, ALE GDZIE REGULARNIE PRZYGOTOWUJE SIĘ ŻYWNOŚĆ W CELU WPROWADZANIA DO OBROTU, I AUTOMATÓW ULICZNYCH</a:t>
            </a:r>
          </a:p>
          <a:p>
            <a:pPr marL="319600" marR="0" indent="-355600" defTabSz="673168">
              <a:lnSpc>
                <a:spcPct val="87000"/>
              </a:lnSpc>
              <a:spcAft>
                <a:spcPts val="700"/>
              </a:spcAft>
              <a:tabLst>
                <a:tab pos="673168" algn="l"/>
              </a:tabLst>
            </a:pPr>
            <a:r>
              <a:rPr lang="pl" sz="2400" b="1" dirty="0">
                <a:latin typeface="Calibri"/>
              </a:rPr>
              <a:t>1.	</a:t>
            </a:r>
            <a:r>
              <a:rPr lang="pl" sz="2400" dirty="0">
                <a:latin typeface="Calibri"/>
              </a:rPr>
              <a:t>Pomieszczenia i automaty uliczne, na tyle, na ile jest to rozsądnie praktykowane, będą tak usytuowane, zaprojektowane i skonstruowane oraz utrzymywane w czystości i dobrym stanie i kondycji technicznej, aby uniknąć ryzyka zanieczyszczenia, w szczególności przez zwierzęta i szkodniki.</a:t>
            </a:r>
          </a:p>
          <a:p>
            <a:pPr marL="0" marR="0" indent="0" defTabSz="353568">
              <a:lnSpc>
                <a:spcPct val="87000"/>
              </a:lnSpc>
              <a:spcAft>
                <a:spcPts val="700"/>
              </a:spcAft>
              <a:tabLst>
                <a:tab pos="353568" algn="l"/>
              </a:tabLst>
            </a:pPr>
            <a:r>
              <a:rPr lang="pl" sz="2400" dirty="0">
                <a:latin typeface="Calibri"/>
              </a:rPr>
              <a:t>2.	W szczególności i w miarę potrzeby:</a:t>
            </a:r>
          </a:p>
          <a:p>
            <a:pPr marL="687900" marR="0" indent="-368300" defTabSz="1065852">
              <a:lnSpc>
                <a:spcPct val="87000"/>
              </a:lnSpc>
              <a:tabLst>
                <a:tab pos="1065852" algn="l"/>
              </a:tabLst>
            </a:pPr>
            <a:r>
              <a:rPr lang="pl" sz="2400" dirty="0">
                <a:latin typeface="Calibri"/>
              </a:rPr>
              <a:t>a)	muszą być dostępne odpowiednie urządzenia, aby utrzymać właściwą higienę personelu (włącznie ze sprzętem do higienicznego mycia i suszenia rąk, higienicznymi urządzeniami sanitarnymi i przebieralniami);</a:t>
            </a:r>
          </a:p>
        </p:txBody>
      </p:sp>
    </p:spTree>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938784" y="509016"/>
            <a:ext cx="10384536" cy="292608"/>
          </a:xfrm>
          <a:prstGeom prst="rect">
            <a:avLst/>
          </a:prstGeom>
          <a:noFill/>
        </p:spPr>
        <p:txBody>
          <a:bodyPr wrap="none" lIns="0" tIns="0" rIns="0" bIns="0">
            <a:noAutofit/>
          </a:bodyPr>
          <a:lstStyle/>
          <a:p>
            <a:pPr marL="0" marR="0" indent="0" algn="ctr">
              <a:lnSpc>
                <a:spcPct val="72000"/>
              </a:lnSpc>
            </a:pPr>
            <a:r>
              <a:rPr lang="pl" sz="2400" b="1">
                <a:solidFill>
                  <a:srgbClr val="002060"/>
                </a:solidFill>
                <a:latin typeface="Calibri"/>
              </a:rPr>
              <a:t>Wymagania rozporządzenia (WE) nr 852/2004</a:t>
            </a:r>
          </a:p>
        </p:txBody>
      </p:sp>
      <p:sp>
        <p:nvSpPr>
          <p:cNvPr id="3" name="Prostokąt 2"/>
          <p:cNvSpPr/>
          <p:nvPr/>
        </p:nvSpPr>
        <p:spPr>
          <a:xfrm>
            <a:off x="938784" y="1246632"/>
            <a:ext cx="10384536" cy="5407152"/>
          </a:xfrm>
          <a:prstGeom prst="rect">
            <a:avLst/>
          </a:prstGeom>
          <a:noFill/>
        </p:spPr>
        <p:txBody>
          <a:bodyPr lIns="0" tIns="0" rIns="0" bIns="0">
            <a:noAutofit/>
          </a:bodyPr>
          <a:lstStyle/>
          <a:p>
            <a:pPr marL="334332" marR="0" indent="-368300" defTabSz="712284">
              <a:lnSpc>
                <a:spcPct val="72000"/>
              </a:lnSpc>
              <a:spcBef>
                <a:spcPts val="600"/>
              </a:spcBef>
              <a:tabLst>
                <a:tab pos="712284" algn="l"/>
              </a:tabLst>
            </a:pPr>
            <a:r>
              <a:rPr lang="pl" sz="2400" dirty="0">
                <a:latin typeface="Calibri"/>
              </a:rPr>
              <a:t>b)	powierzchnie w kontakcie z żywnością muszą być w dobrym stanie, łatwe do czyszczenia i, w miarę potrzeby, dezynfekcji. Będzie to wymagać stosowania gładkich, zmywalnych, odpornych na korozję i nietoksycznych materiałów, chyba że podmioty prowadzące przedsiębiorstwa spożywcze mogą zapewnić właściwe organy, że inne użyte materiały są odpowiednie;</a:t>
            </a:r>
          </a:p>
          <a:p>
            <a:pPr marL="423232" marR="0" indent="-457200" defTabSz="712284">
              <a:lnSpc>
                <a:spcPct val="73000"/>
              </a:lnSpc>
              <a:spcBef>
                <a:spcPts val="600"/>
              </a:spcBef>
              <a:buAutoNum type="alphaLcParenR" startAt="3"/>
              <a:tabLst>
                <a:tab pos="712284" algn="l"/>
              </a:tabLst>
            </a:pPr>
            <a:r>
              <a:rPr lang="pl" sz="2400" dirty="0">
                <a:latin typeface="Calibri"/>
              </a:rPr>
              <a:t>należy zapewnić warunki do czyszczenia i, w miarę potrzeby, dezynfekcji narzędzi do pracy i sprzętu;</a:t>
            </a:r>
          </a:p>
          <a:p>
            <a:pPr marL="423232" marR="0" indent="-457200" defTabSz="712284">
              <a:lnSpc>
                <a:spcPct val="73000"/>
              </a:lnSpc>
              <a:spcBef>
                <a:spcPts val="600"/>
              </a:spcBef>
              <a:buAutoNum type="alphaLcParenR" startAt="3"/>
              <a:tabLst>
                <a:tab pos="712284" algn="l"/>
              </a:tabLst>
            </a:pPr>
            <a:r>
              <a:rPr lang="pl" sz="2400" dirty="0">
                <a:latin typeface="Calibri"/>
              </a:rPr>
              <a:t>w przypadku, gdy częścią działalności przedsiębiorstwa spożywczego jest mycie środków spożywczych, należy ustanowić odpowiednie procedury, aby dokonywać tego w sposób higieniczny;</a:t>
            </a:r>
          </a:p>
          <a:p>
            <a:pPr marL="423232" marR="0" indent="-457200" defTabSz="712284">
              <a:lnSpc>
                <a:spcPct val="72000"/>
              </a:lnSpc>
              <a:spcBef>
                <a:spcPts val="600"/>
              </a:spcBef>
              <a:buAutoNum type="alphaLcParenR" startAt="4"/>
              <a:tabLst>
                <a:tab pos="712284" algn="l"/>
              </a:tabLst>
            </a:pPr>
            <a:r>
              <a:rPr lang="pl" sz="2400" dirty="0">
                <a:latin typeface="Calibri"/>
              </a:rPr>
              <a:t>należy zapewnić odpowiednią ilość gorącej i/lub zimnej wody pitnej;</a:t>
            </a:r>
          </a:p>
          <a:p>
            <a:pPr marL="423232" marR="0" indent="-457200" defTabSz="712284">
              <a:lnSpc>
                <a:spcPct val="72000"/>
              </a:lnSpc>
              <a:spcBef>
                <a:spcPts val="600"/>
              </a:spcBef>
              <a:buAutoNum type="alphaLcParenR" startAt="4"/>
              <a:tabLst>
                <a:tab pos="712284" algn="l"/>
              </a:tabLst>
            </a:pPr>
            <a:r>
              <a:rPr lang="pl" sz="2400" dirty="0">
                <a:latin typeface="Calibri"/>
              </a:rPr>
              <a:t>należy zapewnić odpowiednie warunki i/lub udogodnienia dla higienicznego składowania i usuwania niebezpiecznych i/lub niejadalnych substancji i odpadów (zarówno płynnych, jak i stałych);</a:t>
            </a:r>
          </a:p>
          <a:p>
            <a:pPr marL="423232" marR="0" indent="-457200" defTabSz="712284">
              <a:lnSpc>
                <a:spcPct val="72000"/>
              </a:lnSpc>
              <a:spcBef>
                <a:spcPts val="600"/>
              </a:spcBef>
              <a:buAutoNum type="alphaLcParenR" startAt="4"/>
              <a:tabLst>
                <a:tab pos="712284" algn="l"/>
              </a:tabLst>
            </a:pPr>
            <a:r>
              <a:rPr lang="pl" sz="2400" dirty="0">
                <a:latin typeface="Calibri"/>
              </a:rPr>
              <a:t>należy zapewnić odpowiednie udogodnienia i/lub warunki dla utrzymywania i monitorowania właściwych warunków termicznych żywności;</a:t>
            </a:r>
          </a:p>
          <a:p>
            <a:pPr marL="423232" marR="0" indent="-457200" defTabSz="712284">
              <a:lnSpc>
                <a:spcPct val="72000"/>
              </a:lnSpc>
              <a:spcBef>
                <a:spcPts val="600"/>
              </a:spcBef>
              <a:buAutoNum type="alphaLcParenR" startAt="4"/>
              <a:tabLst>
                <a:tab pos="712284" algn="l"/>
              </a:tabLst>
            </a:pPr>
            <a:r>
              <a:rPr lang="pl" sz="2400" dirty="0">
                <a:latin typeface="Calibri"/>
              </a:rPr>
              <a:t>środki spożywcze muszą być tak umieszczone, aby unikać, na tyle, na ile jest to rozsądnie praktykowane, ryzyka zanieczyszczenia.</a:t>
            </a:r>
          </a:p>
        </p:txBody>
      </p:sp>
    </p:spTree>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3148584" y="509016"/>
            <a:ext cx="5800344" cy="310896"/>
          </a:xfrm>
          <a:prstGeom prst="rect">
            <a:avLst/>
          </a:prstGeom>
          <a:noFill/>
        </p:spPr>
        <p:txBody>
          <a:bodyPr wrap="none" lIns="0" tIns="0" rIns="0" bIns="0">
            <a:noAutofit/>
          </a:bodyPr>
          <a:lstStyle/>
          <a:p>
            <a:pPr marL="0" marR="0" indent="0" algn="ctr"/>
            <a:r>
              <a:rPr lang="pl" sz="2400" b="1">
                <a:solidFill>
                  <a:srgbClr val="002060"/>
                </a:solidFill>
                <a:latin typeface="Calibri"/>
              </a:rPr>
              <a:t>Wymagania rozporządzenia (WE) nr 852/2004</a:t>
            </a:r>
          </a:p>
        </p:txBody>
      </p:sp>
      <p:sp>
        <p:nvSpPr>
          <p:cNvPr id="3" name="Prostokąt 2"/>
          <p:cNvSpPr/>
          <p:nvPr/>
        </p:nvSpPr>
        <p:spPr>
          <a:xfrm>
            <a:off x="594360" y="1277112"/>
            <a:ext cx="2734056" cy="204216"/>
          </a:xfrm>
          <a:prstGeom prst="rect">
            <a:avLst/>
          </a:prstGeom>
          <a:noFill/>
        </p:spPr>
        <p:txBody>
          <a:bodyPr wrap="none" lIns="0" tIns="0" rIns="0" bIns="0">
            <a:noAutofit/>
          </a:bodyPr>
          <a:lstStyle/>
          <a:p>
            <a:pPr marL="0" marR="0" indent="0"/>
            <a:r>
              <a:rPr lang="pl" sz="2000" b="1">
                <a:latin typeface="Calibri"/>
              </a:rPr>
              <a:t>ROZDZIAŁ IV TRANSPORT</a:t>
            </a:r>
          </a:p>
        </p:txBody>
      </p:sp>
      <p:sp>
        <p:nvSpPr>
          <p:cNvPr id="4" name="Prostokąt 3"/>
          <p:cNvSpPr/>
          <p:nvPr/>
        </p:nvSpPr>
        <p:spPr>
          <a:xfrm>
            <a:off x="594360" y="1667256"/>
            <a:ext cx="10814304" cy="3526536"/>
          </a:xfrm>
          <a:prstGeom prst="rect">
            <a:avLst/>
          </a:prstGeom>
          <a:noFill/>
        </p:spPr>
        <p:txBody>
          <a:bodyPr lIns="0" tIns="0" rIns="0" bIns="0">
            <a:noAutofit/>
          </a:bodyPr>
          <a:lstStyle/>
          <a:p>
            <a:pPr marL="319600" marR="0" indent="-355600" defTabSz="654880">
              <a:lnSpc>
                <a:spcPct val="88000"/>
              </a:lnSpc>
              <a:spcAft>
                <a:spcPts val="630"/>
              </a:spcAft>
              <a:tabLst>
                <a:tab pos="654880" algn="l"/>
              </a:tabLst>
            </a:pPr>
            <a:r>
              <a:rPr lang="pl" sz="2400">
                <a:latin typeface="Calibri"/>
              </a:rPr>
              <a:t>1.	Transportery i/lub kontenery używane do przewozu środków spożywczych muszą być utrzymywane w czystości i w dobrym stanie i kondycji technicznej, aby chronić środki spożywcze przed zanieczyszczeniem i muszą, w miarę potrzeby, być tak zaprojektowane i skonstruowane, by umożliwić właściwe czyszczenie i/lub dezynfekcję.</a:t>
            </a:r>
          </a:p>
          <a:p>
            <a:pPr marL="319600" marR="0" indent="-355600" defTabSz="654880">
              <a:lnSpc>
                <a:spcPct val="87000"/>
              </a:lnSpc>
              <a:spcAft>
                <a:spcPts val="630"/>
              </a:spcAft>
              <a:tabLst>
                <a:tab pos="654880" algn="l"/>
              </a:tabLst>
            </a:pPr>
            <a:r>
              <a:rPr lang="pl" sz="2400">
                <a:latin typeface="Calibri"/>
              </a:rPr>
              <a:t>2.	Pojemniki w pojazdach i/lub kontenerach nie mogą być używane do transportowania niczego poza środkami spożywczymi, jeśli mogłoby to prowadzić do zanieczyszczenia.</a:t>
            </a:r>
          </a:p>
          <a:p>
            <a:pPr marL="319600" marR="0" indent="-355600" defTabSz="654880">
              <a:lnSpc>
                <a:spcPct val="87000"/>
              </a:lnSpc>
              <a:tabLst>
                <a:tab pos="654880" algn="l"/>
              </a:tabLst>
            </a:pPr>
            <a:r>
              <a:rPr lang="pl" sz="2400">
                <a:latin typeface="Calibri"/>
              </a:rPr>
              <a:t>3.	W przypadku gdy transportery i/lub kontenery są wykorzystywane do przewożenia czegokolwiek poza środkami spożywczymi lub do przewożenia różnych środków spożywczych jednocześnie, musi być zapewnione skuteczne rozdzielenie produktów.</a:t>
            </a:r>
          </a:p>
        </p:txBody>
      </p:sp>
    </p:spTree>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3148584" y="509016"/>
            <a:ext cx="5800344" cy="310896"/>
          </a:xfrm>
          <a:prstGeom prst="rect">
            <a:avLst/>
          </a:prstGeom>
          <a:noFill/>
        </p:spPr>
        <p:txBody>
          <a:bodyPr wrap="none" lIns="0" tIns="0" rIns="0" bIns="0">
            <a:noAutofit/>
          </a:bodyPr>
          <a:lstStyle/>
          <a:p>
            <a:pPr marL="0" marR="0" indent="0" algn="ctr"/>
            <a:r>
              <a:rPr lang="pl" sz="2400" b="1">
                <a:solidFill>
                  <a:srgbClr val="002060"/>
                </a:solidFill>
                <a:latin typeface="Calibri"/>
              </a:rPr>
              <a:t>Wymagania rozporządzenia (WE) nr 852/2004</a:t>
            </a:r>
          </a:p>
        </p:txBody>
      </p:sp>
      <p:sp>
        <p:nvSpPr>
          <p:cNvPr id="3" name="Prostokąt 2"/>
          <p:cNvSpPr/>
          <p:nvPr/>
        </p:nvSpPr>
        <p:spPr>
          <a:xfrm>
            <a:off x="585216" y="1274064"/>
            <a:ext cx="10808208" cy="5291328"/>
          </a:xfrm>
          <a:prstGeom prst="rect">
            <a:avLst/>
          </a:prstGeom>
          <a:noFill/>
        </p:spPr>
        <p:txBody>
          <a:bodyPr lIns="0" tIns="0" rIns="0" bIns="0">
            <a:noAutofit/>
          </a:bodyPr>
          <a:lstStyle/>
          <a:p>
            <a:pPr marL="329252" marR="0" indent="-368300" defTabSz="664532">
              <a:lnSpc>
                <a:spcPct val="87000"/>
              </a:lnSpc>
              <a:spcAft>
                <a:spcPts val="630"/>
              </a:spcAft>
              <a:tabLst>
                <a:tab pos="664532" algn="l"/>
              </a:tabLst>
            </a:pPr>
            <a:r>
              <a:rPr lang="pl" sz="2400">
                <a:latin typeface="Calibri"/>
              </a:rPr>
              <a:t>4.	Duże ilości środków spożywczych w postaci płynu, granulatu lub proszku muszą być transportowane w pojemnikach i/lub kontenerach/zbiornikach przeznaczonych do transportu środków spożywczych. Takie kontenery muszą być oznaczone w wyraźnie widoczny i nieścieralny sposób, w jednym lub w kilku językach Wspólnoty, aby wskazać, że są one używane do transportu żywności, lub muszą być oznaczone „tylko dla środków spożywczych”.</a:t>
            </a:r>
          </a:p>
          <a:p>
            <a:pPr marL="329252" marR="0" indent="-368300" defTabSz="664532">
              <a:lnSpc>
                <a:spcPct val="87000"/>
              </a:lnSpc>
              <a:spcAft>
                <a:spcPts val="630"/>
              </a:spcAft>
              <a:tabLst>
                <a:tab pos="664532" algn="l"/>
              </a:tabLst>
            </a:pPr>
            <a:r>
              <a:rPr lang="pl" sz="2400">
                <a:latin typeface="Calibri"/>
              </a:rPr>
              <a:t>5.	W przypadku gdy transportery i/lub kontenery zostały użyte do przewożenia czegokolwiek innego poza środkami spożywczymi lub do przewożenia różnych środków spożywczych, konieczne jest skuteczne czyszczenie między przewożeniem ładunków, aby uniknąć ryzyka zanieczyszczenia.</a:t>
            </a:r>
          </a:p>
          <a:p>
            <a:pPr marL="329252" marR="0" indent="-368300" defTabSz="664532">
              <a:lnSpc>
                <a:spcPct val="89000"/>
              </a:lnSpc>
              <a:spcAft>
                <a:spcPts val="630"/>
              </a:spcAft>
              <a:tabLst>
                <a:tab pos="664532" algn="l"/>
              </a:tabLst>
            </a:pPr>
            <a:r>
              <a:rPr lang="pl" sz="2400">
                <a:latin typeface="Calibri"/>
              </a:rPr>
              <a:t>6.	Środki spożywcze w transporterach i/lub kontenerach muszą być tak rozmieszczone i zabezpieczone, aby zminimalizować ryzyko zanieczyszczenia.</a:t>
            </a:r>
          </a:p>
          <a:p>
            <a:pPr marL="329252" marR="0" indent="-368300" defTabSz="664532">
              <a:lnSpc>
                <a:spcPct val="87000"/>
              </a:lnSpc>
              <a:tabLst>
                <a:tab pos="664532" algn="l"/>
              </a:tabLst>
            </a:pPr>
            <a:r>
              <a:rPr lang="pl" sz="2400">
                <a:latin typeface="Calibri"/>
              </a:rPr>
              <a:t>7.	W miarę potrzeby, transportery i/lub kontenery wykorzystywane do przewożenia środków spożywczych muszą być przystosowane do utrzymania ich we właściwych temperaturach i umożliwić kontrolowanie tych temperatur.</a:t>
            </a:r>
          </a:p>
        </p:txBody>
      </p:sp>
    </p:spTree>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3148584" y="509016"/>
            <a:ext cx="5800344" cy="310896"/>
          </a:xfrm>
          <a:prstGeom prst="rect">
            <a:avLst/>
          </a:prstGeom>
          <a:noFill/>
        </p:spPr>
        <p:txBody>
          <a:bodyPr wrap="none" lIns="0" tIns="0" rIns="0" bIns="0">
            <a:noAutofit/>
          </a:bodyPr>
          <a:lstStyle/>
          <a:p>
            <a:pPr marL="0" marR="0" indent="0" algn="ctr"/>
            <a:r>
              <a:rPr lang="pl" sz="2400" b="1">
                <a:solidFill>
                  <a:srgbClr val="002060"/>
                </a:solidFill>
                <a:latin typeface="Calibri"/>
              </a:rPr>
              <a:t>Wymagania rozporządzenia (WE) nr 852/2004</a:t>
            </a:r>
          </a:p>
        </p:txBody>
      </p:sp>
      <p:sp>
        <p:nvSpPr>
          <p:cNvPr id="3" name="Prostokąt 2"/>
          <p:cNvSpPr/>
          <p:nvPr/>
        </p:nvSpPr>
        <p:spPr>
          <a:xfrm>
            <a:off x="603885" y="1115187"/>
            <a:ext cx="10738104" cy="5526024"/>
          </a:xfrm>
          <a:prstGeom prst="rect">
            <a:avLst/>
          </a:prstGeom>
          <a:noFill/>
        </p:spPr>
        <p:txBody>
          <a:bodyPr lIns="0" tIns="0" rIns="0" bIns="0">
            <a:noAutofit/>
          </a:bodyPr>
          <a:lstStyle/>
          <a:p>
            <a:pPr marL="0" marR="0" indent="0">
              <a:spcAft>
                <a:spcPts val="840"/>
              </a:spcAft>
            </a:pPr>
            <a:r>
              <a:rPr lang="pl" sz="2000" b="1" dirty="0">
                <a:latin typeface="Calibri"/>
              </a:rPr>
              <a:t>ROZDZIAŁ V WYMAGANIA DLA SPRZĘTU</a:t>
            </a:r>
          </a:p>
          <a:p>
            <a:pPr marL="0" marR="0" indent="0" defTabSz="341376">
              <a:lnSpc>
                <a:spcPct val="68000"/>
              </a:lnSpc>
              <a:spcBef>
                <a:spcPts val="600"/>
              </a:spcBef>
              <a:tabLst>
                <a:tab pos="341376" algn="l"/>
              </a:tabLst>
            </a:pPr>
            <a:r>
              <a:rPr lang="pl" sz="2400" dirty="0">
                <a:latin typeface="Calibri"/>
              </a:rPr>
              <a:t>1.	Wszelkie przedmioty, instalacje i sprzęt, pozostające w kontakcie z żywnością muszą:</a:t>
            </a:r>
          </a:p>
          <a:p>
            <a:pPr marL="675200" marR="0" indent="-355600" defTabSz="1053152">
              <a:lnSpc>
                <a:spcPct val="67000"/>
              </a:lnSpc>
              <a:spcBef>
                <a:spcPts val="600"/>
              </a:spcBef>
              <a:tabLst>
                <a:tab pos="1053152" algn="l"/>
              </a:tabLst>
            </a:pPr>
            <a:r>
              <a:rPr lang="pl" sz="2400" dirty="0">
                <a:latin typeface="Calibri"/>
              </a:rPr>
              <a:t>a)	być skutecznie czyszczone, oraz, w miarę potrzeby, dezynfekowane. Czyszczenie i dezynfekowanie musi odbywać się z częstotliwością zapewniającą zapobieganie jakiemukolwiek ryzyku zanieczyszczenia;</a:t>
            </a:r>
          </a:p>
          <a:p>
            <a:pPr marL="675200" marR="0" indent="-355600" defTabSz="1053152">
              <a:lnSpc>
                <a:spcPct val="68000"/>
              </a:lnSpc>
              <a:spcBef>
                <a:spcPts val="600"/>
              </a:spcBef>
              <a:tabLst>
                <a:tab pos="1053152" algn="l"/>
              </a:tabLst>
            </a:pPr>
            <a:r>
              <a:rPr lang="pl" sz="2400" dirty="0">
                <a:latin typeface="Calibri"/>
              </a:rPr>
              <a:t>b)	być tak skonstruowane, z takich materiałów i utrzymywane w tak dobrym porządku, stanie i kondycji technicznej, aby zminimalizować jakiekolwiek ryzyko zanieczyszczenia;</a:t>
            </a:r>
          </a:p>
          <a:p>
            <a:pPr marL="675200" marR="0" indent="-355600" defTabSz="1053152">
              <a:lnSpc>
                <a:spcPct val="68000"/>
              </a:lnSpc>
              <a:spcBef>
                <a:spcPts val="600"/>
              </a:spcBef>
              <a:tabLst>
                <a:tab pos="1053152" algn="l"/>
              </a:tabLst>
            </a:pPr>
            <a:r>
              <a:rPr lang="pl" sz="2400" dirty="0">
                <a:latin typeface="Calibri"/>
              </a:rPr>
              <a:t>c)	z wyjątkiem jednorazowych kontenerów i opakowań zbiorczych, być tak skonstruowane, z takich materiałów i w tak dobrym porządku, stanie i kondycji technicznej, aby mogły być starannie czyszczone i, w miarę potrzeby, dezynfekowane;</a:t>
            </a:r>
          </a:p>
          <a:p>
            <a:pPr marL="675200" marR="0" indent="-355600" defTabSz="1053152">
              <a:lnSpc>
                <a:spcPct val="67000"/>
              </a:lnSpc>
              <a:spcBef>
                <a:spcPts val="600"/>
              </a:spcBef>
              <a:tabLst>
                <a:tab pos="1053152" algn="l"/>
              </a:tabLst>
            </a:pPr>
            <a:r>
              <a:rPr lang="pl" sz="2400" dirty="0">
                <a:latin typeface="Calibri"/>
              </a:rPr>
              <a:t>d)	być instalowane w taki sposób, aby pozwolić na odpowiednie czyszczenie sprzętu i otaczającego obszaru.</a:t>
            </a:r>
          </a:p>
          <a:p>
            <a:pPr marL="421200" marR="0" indent="-457200" defTabSz="762576">
              <a:lnSpc>
                <a:spcPct val="67000"/>
              </a:lnSpc>
              <a:spcBef>
                <a:spcPts val="600"/>
              </a:spcBef>
              <a:tabLst>
                <a:tab pos="762576" algn="l"/>
              </a:tabLst>
            </a:pPr>
            <a:r>
              <a:rPr lang="pl" sz="2400" dirty="0">
                <a:latin typeface="Calibri"/>
              </a:rPr>
              <a:t>2.	W miarę potrzeby, sprzęt musi być wyposażony w jakiekolwiek właściwe urządzenia kontrolne, aby zagwarantować osiągnięcie celów niniejszego rozporządzenia.</a:t>
            </a:r>
          </a:p>
          <a:p>
            <a:pPr marL="421200" marR="0" indent="-457200" defTabSz="762576">
              <a:lnSpc>
                <a:spcPct val="68000"/>
              </a:lnSpc>
              <a:spcBef>
                <a:spcPts val="600"/>
              </a:spcBef>
              <a:tabLst>
                <a:tab pos="762576" algn="l"/>
              </a:tabLst>
            </a:pPr>
            <a:r>
              <a:rPr lang="pl" sz="2400" dirty="0">
                <a:latin typeface="Calibri"/>
              </a:rPr>
              <a:t>3.	W przypadku gdy niezbędne jest używanie chemicznych dodatków w celu zapobieżenia korozji sprzętu i kontenerów, muszą one być używane zgodnie z dobrą praktyką.</a:t>
            </a:r>
          </a:p>
        </p:txBody>
      </p:sp>
    </p:spTree>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585216" y="509016"/>
            <a:ext cx="10689336" cy="292608"/>
          </a:xfrm>
          <a:prstGeom prst="rect">
            <a:avLst/>
          </a:prstGeom>
          <a:noFill/>
        </p:spPr>
        <p:txBody>
          <a:bodyPr wrap="none" lIns="0" tIns="0" rIns="0" bIns="0">
            <a:noAutofit/>
          </a:bodyPr>
          <a:lstStyle/>
          <a:p>
            <a:pPr marL="2529400" marR="0" indent="0">
              <a:lnSpc>
                <a:spcPct val="73000"/>
              </a:lnSpc>
            </a:pPr>
            <a:r>
              <a:rPr lang="pl" sz="2400" b="1">
                <a:solidFill>
                  <a:srgbClr val="002060"/>
                </a:solidFill>
                <a:latin typeface="Calibri"/>
              </a:rPr>
              <a:t>Wymagania rozporządzenia (WE) nr 852/2004</a:t>
            </a:r>
          </a:p>
        </p:txBody>
      </p:sp>
      <p:sp>
        <p:nvSpPr>
          <p:cNvPr id="3" name="Prostokąt 2"/>
          <p:cNvSpPr/>
          <p:nvPr/>
        </p:nvSpPr>
        <p:spPr>
          <a:xfrm>
            <a:off x="585216" y="1005078"/>
            <a:ext cx="10689336" cy="5599176"/>
          </a:xfrm>
          <a:prstGeom prst="rect">
            <a:avLst/>
          </a:prstGeom>
          <a:noFill/>
        </p:spPr>
        <p:txBody>
          <a:bodyPr lIns="0" tIns="0" rIns="0" bIns="0">
            <a:noAutofit/>
          </a:bodyPr>
          <a:lstStyle/>
          <a:p>
            <a:pPr marL="0" marR="0" indent="0">
              <a:spcAft>
                <a:spcPts val="700"/>
              </a:spcAft>
            </a:pPr>
            <a:r>
              <a:rPr lang="pl" sz="2000" b="1" dirty="0">
                <a:latin typeface="Calibri"/>
              </a:rPr>
              <a:t>ROZDZIAŁ VI ODPADY ŻYWNOŚCIOWE</a:t>
            </a:r>
          </a:p>
          <a:p>
            <a:pPr marL="319600" marR="0" indent="-355600" defTabSz="660976">
              <a:lnSpc>
                <a:spcPct val="72000"/>
              </a:lnSpc>
              <a:spcBef>
                <a:spcPts val="600"/>
              </a:spcBef>
              <a:tabLst>
                <a:tab pos="660976" algn="l"/>
              </a:tabLst>
            </a:pPr>
            <a:r>
              <a:rPr lang="pl" sz="2400" dirty="0">
                <a:latin typeface="Calibri"/>
              </a:rPr>
              <a:t>1.	Odpady żywnościowe, niejadalne produkty uboczne i inne śmieci muszą być jak najszybciej usuwane z pomieszczeń, gdzie znajduje się żywność, aby zapobiec ich gromadzeniu.</a:t>
            </a:r>
          </a:p>
          <a:p>
            <a:pPr marL="319600" marR="0" indent="-355600" defTabSz="660976">
              <a:lnSpc>
                <a:spcPct val="73000"/>
              </a:lnSpc>
              <a:spcBef>
                <a:spcPts val="600"/>
              </a:spcBef>
              <a:tabLst>
                <a:tab pos="660976" algn="l"/>
              </a:tabLst>
            </a:pPr>
            <a:r>
              <a:rPr lang="pl" sz="2400" dirty="0">
                <a:latin typeface="Calibri"/>
              </a:rPr>
              <a:t>2.	Odpady żywnościowe, niejadalne produkty uboczne i inne śmieci muszą być składowane w zamykanych pojemnikach, chyba że podmioty prowadzące przedsiębiorstwa spożywcze mogą wykazać właściwemu organowi, że inne typy używanych pojemników lub systemy usuwania są właściwe. Takie pojemniki muszą być odpowiednio skonstruowane, utrzymywane w dobrym stanie i łatwe do czyszczenia i, w miarę potrzeby, dezynfekcji.</a:t>
            </a:r>
          </a:p>
          <a:p>
            <a:pPr marL="319600" marR="0" indent="-355600" defTabSz="660976">
              <a:lnSpc>
                <a:spcPct val="73000"/>
              </a:lnSpc>
              <a:spcBef>
                <a:spcPts val="600"/>
              </a:spcBef>
              <a:tabLst>
                <a:tab pos="660976" algn="l"/>
              </a:tabLst>
            </a:pPr>
            <a:r>
              <a:rPr lang="pl" sz="2400" dirty="0">
                <a:latin typeface="Calibri"/>
              </a:rPr>
              <a:t>3.	Należy przyjąć odpowiednie przepisy, dotyczące gromadzenia i usuwania odpadów żywnościowych, niejadalnych produktów ubocznych i innych śmieci. Magazyny odpadów muszą być zaprojektowane i użytkowane w taki sposób, aby można było utrzymywać je w czystości oraz, w miarę potrzeby, chronić przed dostępem zwierząt i szkodników.</a:t>
            </a:r>
          </a:p>
          <a:p>
            <a:pPr marL="319600" marR="0" indent="-355600" defTabSz="660976">
              <a:lnSpc>
                <a:spcPct val="72000"/>
              </a:lnSpc>
              <a:spcBef>
                <a:spcPts val="600"/>
              </a:spcBef>
              <a:tabLst>
                <a:tab pos="660976" algn="l"/>
              </a:tabLst>
            </a:pPr>
            <a:r>
              <a:rPr lang="pl" sz="2400" dirty="0">
                <a:latin typeface="Calibri"/>
              </a:rPr>
              <a:t>4.	Wszystkie odpady muszą zostać usunięte w sposób higieniczny i przyjazny dla środowiska zgodnie z mającym zastosowanie do tego celu prawodawstwem wspólnotowym, i nie mogą stanowić bezpośredniego lub pośredniego źródła zanieczyszczenia.</a:t>
            </a:r>
          </a:p>
        </p:txBody>
      </p:sp>
    </p:spTree>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3148584" y="509016"/>
            <a:ext cx="5800344" cy="310896"/>
          </a:xfrm>
          <a:prstGeom prst="rect">
            <a:avLst/>
          </a:prstGeom>
          <a:noFill/>
        </p:spPr>
        <p:txBody>
          <a:bodyPr wrap="none" lIns="0" tIns="0" rIns="0" bIns="0">
            <a:noAutofit/>
          </a:bodyPr>
          <a:lstStyle/>
          <a:p>
            <a:pPr marL="0" marR="0" indent="0"/>
            <a:r>
              <a:rPr lang="pl" sz="2400" b="1">
                <a:solidFill>
                  <a:srgbClr val="002060"/>
                </a:solidFill>
                <a:latin typeface="Calibri"/>
              </a:rPr>
              <a:t>Wymagania rozporządzenia (WE) nr 852/2004</a:t>
            </a:r>
          </a:p>
        </p:txBody>
      </p:sp>
      <p:sp>
        <p:nvSpPr>
          <p:cNvPr id="3" name="Prostokąt 2"/>
          <p:cNvSpPr/>
          <p:nvPr/>
        </p:nvSpPr>
        <p:spPr>
          <a:xfrm>
            <a:off x="594360" y="1162050"/>
            <a:ext cx="10887456" cy="5400294"/>
          </a:xfrm>
          <a:prstGeom prst="rect">
            <a:avLst/>
          </a:prstGeom>
          <a:noFill/>
        </p:spPr>
        <p:txBody>
          <a:bodyPr lIns="0" tIns="0" rIns="0" bIns="0">
            <a:noAutofit/>
          </a:bodyPr>
          <a:lstStyle/>
          <a:p>
            <a:pPr marL="0" marR="0" indent="0">
              <a:spcAft>
                <a:spcPts val="700"/>
              </a:spcAft>
            </a:pPr>
            <a:r>
              <a:rPr lang="pl" sz="2000" b="1" dirty="0">
                <a:latin typeface="Calibri"/>
              </a:rPr>
              <a:t>ROZDZIAŁ VII ZAOPATRZENIE W WODĘ</a:t>
            </a:r>
          </a:p>
          <a:p>
            <a:pPr marL="675200" marR="0" indent="-711200" defTabSz="1022672">
              <a:lnSpc>
                <a:spcPct val="87000"/>
              </a:lnSpc>
              <a:spcBef>
                <a:spcPts val="600"/>
              </a:spcBef>
              <a:tabLst>
                <a:tab pos="1022672" algn="l"/>
              </a:tabLst>
            </a:pPr>
            <a:r>
              <a:rPr lang="pl" sz="2400" dirty="0">
                <a:latin typeface="Calibri"/>
              </a:rPr>
              <a:t>1.	a) Należy zapewnić odpowiednie zaopatrzenie w wodę pitną, która powinna być używana w każdym przypadku gdy jest to niezbędne w celu zapewnienia, że środki spożywcze nie są zanieczyszczone.</a:t>
            </a:r>
          </a:p>
          <a:p>
            <a:pPr marL="0" marR="0" indent="355600">
              <a:lnSpc>
                <a:spcPct val="87000"/>
              </a:lnSpc>
              <a:spcBef>
                <a:spcPts val="600"/>
              </a:spcBef>
            </a:pPr>
            <a:r>
              <a:rPr lang="pl" sz="2400" dirty="0">
                <a:latin typeface="Calibri"/>
              </a:rPr>
              <a:t>b) Czysta woda może być używana do całych produktów rybołówstwa.</a:t>
            </a:r>
          </a:p>
          <a:p>
            <a:pPr marL="675200" marR="0" indent="12700">
              <a:lnSpc>
                <a:spcPct val="87000"/>
              </a:lnSpc>
              <a:spcBef>
                <a:spcPts val="600"/>
              </a:spcBef>
            </a:pPr>
            <a:r>
              <a:rPr lang="pl" sz="2400" dirty="0">
                <a:latin typeface="Calibri"/>
              </a:rPr>
              <a:t>Czysta woda morska może być używana do żywych małż, szkarłupni, osłonic oraz ślimaków morskich; czysta woda może być również używana do mycia zewnętrznego.</a:t>
            </a:r>
          </a:p>
          <a:p>
            <a:pPr marL="675200" marR="0" indent="12700">
              <a:lnSpc>
                <a:spcPct val="87000"/>
              </a:lnSpc>
              <a:spcBef>
                <a:spcPts val="600"/>
              </a:spcBef>
            </a:pPr>
            <a:r>
              <a:rPr lang="pl" sz="2400" dirty="0">
                <a:latin typeface="Calibri"/>
              </a:rPr>
              <a:t>Jeżeli używana jest czysta woda, należy zapewnić właściwe urządzenia i procedury do jej dostawy w celu zagwarantowania, że takie użycie nie jest źródłem zanieczyszczenia dla środków spożywczych.</a:t>
            </a:r>
          </a:p>
          <a:p>
            <a:pPr marL="319600" marR="0" indent="-355600" defTabSz="667072">
              <a:lnSpc>
                <a:spcPct val="87000"/>
              </a:lnSpc>
              <a:spcBef>
                <a:spcPts val="600"/>
              </a:spcBef>
              <a:tabLst>
                <a:tab pos="667072" algn="l"/>
              </a:tabLst>
            </a:pPr>
            <a:r>
              <a:rPr lang="pl" sz="2400" dirty="0">
                <a:latin typeface="Calibri"/>
              </a:rPr>
              <a:t>2.	W przypadku gdy używana jest woda niezdatna do picia, na przykład do celów przeciwpożarowych, pozyskiwania pary, chłodzenia i innych podobnych celów, musi być prowadzona w oddzielnych systemach, łatwo rozpoznawalnych i nie mających połączeń ani jakichkolwiek możliwości powrotu do systemów wody pitnej.</a:t>
            </a:r>
          </a:p>
        </p:txBody>
      </p:sp>
    </p:spTree>
  </p:cSld>
  <p:clrMapOvr>
    <a:overrideClrMapping bg1="lt1" tx1="dk1" bg2="lt2" tx2="dk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585216" y="509016"/>
            <a:ext cx="10832592" cy="292608"/>
          </a:xfrm>
          <a:prstGeom prst="rect">
            <a:avLst/>
          </a:prstGeom>
          <a:noFill/>
        </p:spPr>
        <p:txBody>
          <a:bodyPr wrap="none" lIns="0" tIns="0" rIns="0" bIns="0">
            <a:noAutofit/>
          </a:bodyPr>
          <a:lstStyle/>
          <a:p>
            <a:pPr marL="0" marR="0" indent="0" algn="ctr">
              <a:lnSpc>
                <a:spcPct val="77000"/>
              </a:lnSpc>
            </a:pPr>
            <a:r>
              <a:rPr lang="pl" sz="2400" b="1">
                <a:solidFill>
                  <a:srgbClr val="002060"/>
                </a:solidFill>
                <a:latin typeface="Calibri"/>
              </a:rPr>
              <a:t>Wymagania rozporządzenia (WE) nr 852/2004</a:t>
            </a:r>
          </a:p>
        </p:txBody>
      </p:sp>
      <p:sp>
        <p:nvSpPr>
          <p:cNvPr id="3" name="Prostokąt 2"/>
          <p:cNvSpPr/>
          <p:nvPr/>
        </p:nvSpPr>
        <p:spPr>
          <a:xfrm>
            <a:off x="585216" y="1264920"/>
            <a:ext cx="10832592" cy="5343144"/>
          </a:xfrm>
          <a:prstGeom prst="rect">
            <a:avLst/>
          </a:prstGeom>
          <a:noFill/>
        </p:spPr>
        <p:txBody>
          <a:bodyPr lIns="0" tIns="0" rIns="0" bIns="0">
            <a:noAutofit/>
          </a:bodyPr>
          <a:lstStyle/>
          <a:p>
            <a:pPr marL="319600" marR="0" indent="-355600" defTabSz="667072">
              <a:lnSpc>
                <a:spcPct val="77000"/>
              </a:lnSpc>
              <a:spcBef>
                <a:spcPts val="600"/>
              </a:spcBef>
              <a:tabLst>
                <a:tab pos="667072" algn="l"/>
              </a:tabLst>
            </a:pPr>
            <a:r>
              <a:rPr lang="pl" sz="2400" dirty="0">
                <a:latin typeface="Calibri"/>
              </a:rPr>
              <a:t>3.	Woda z odzysku używana do przetwarzania lub jako składnik nie może powodować ryzyka zanieczyszczenia. Musi być o tym samym standardzie co woda pitna, chyba że zostanie wykazane właściwemu organowi, że jakość wody nie może mieć negatywnego wpływu na wartość zdrowotną środków spożywczych w ich końcowej postaci.</a:t>
            </a:r>
          </a:p>
          <a:p>
            <a:pPr marL="319600" marR="0" indent="-355600" defTabSz="667072">
              <a:lnSpc>
                <a:spcPct val="77000"/>
              </a:lnSpc>
              <a:spcBef>
                <a:spcPts val="600"/>
              </a:spcBef>
              <a:tabLst>
                <a:tab pos="667072" algn="l"/>
              </a:tabLst>
            </a:pPr>
            <a:r>
              <a:rPr lang="pl" sz="2400" dirty="0">
                <a:latin typeface="Calibri"/>
              </a:rPr>
              <a:t>4.	Lód pozostający w kontakcie z żywnością lub który mógłby zanieczyścić żywność musi być wytworzony z wody pitnej, lub, jeżeli ma być używany do chłodzenia całych produktów rybołówstwa, z czystej wody. Musi on być wytwarzany, używany i przechowywany w warunkach, które zabezpieczają go przed wszelkimi zanieczyszczeniami.</a:t>
            </a:r>
          </a:p>
          <a:p>
            <a:pPr marL="319600" marR="0" indent="-355600" defTabSz="667072">
              <a:lnSpc>
                <a:spcPct val="77000"/>
              </a:lnSpc>
              <a:spcBef>
                <a:spcPts val="600"/>
              </a:spcBef>
              <a:tabLst>
                <a:tab pos="667072" algn="l"/>
              </a:tabLst>
            </a:pPr>
            <a:r>
              <a:rPr lang="pl" sz="2400" dirty="0">
                <a:latin typeface="Calibri"/>
              </a:rPr>
              <a:t>5.	Para używana bezpośrednio w styczności z żywnością nie może zawierać jakichkolwiek substancji stwarzających ryzyko dla zdrowia lub mogących zanieczyścić żywność.</a:t>
            </a:r>
          </a:p>
          <a:p>
            <a:pPr marL="319600" marR="0" indent="-355600" defTabSz="667072">
              <a:lnSpc>
                <a:spcPct val="77000"/>
              </a:lnSpc>
              <a:spcBef>
                <a:spcPts val="600"/>
              </a:spcBef>
              <a:tabLst>
                <a:tab pos="667072" algn="l"/>
              </a:tabLst>
            </a:pPr>
            <a:r>
              <a:rPr lang="pl" sz="2400" dirty="0">
                <a:latin typeface="Calibri"/>
              </a:rPr>
              <a:t>6.	W przypadku gdy stosuje się obróbkę cieplną w odniesieniu do środków spożywczych w hermetycznie zamkniętych pojemnikach, należy zapewnić, aby woda używana do chłodzenia pojemników po obróbce cieplnej nie była źródłem zanieczyszczenia dla środków spożywczych.</a:t>
            </a:r>
          </a:p>
        </p:txBody>
      </p:sp>
    </p:spTree>
  </p:cSld>
  <p:clrMapOvr>
    <a:overrideClrMapping bg1="lt1" tx1="dk1" bg2="lt2" tx2="dk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594360" y="509016"/>
            <a:ext cx="10844784" cy="292608"/>
          </a:xfrm>
          <a:prstGeom prst="rect">
            <a:avLst/>
          </a:prstGeom>
          <a:noFill/>
        </p:spPr>
        <p:txBody>
          <a:bodyPr wrap="none" lIns="0" tIns="0" rIns="0" bIns="0">
            <a:noAutofit/>
          </a:bodyPr>
          <a:lstStyle/>
          <a:p>
            <a:pPr marL="0" marR="0" indent="0" algn="ctr">
              <a:lnSpc>
                <a:spcPct val="87000"/>
              </a:lnSpc>
            </a:pPr>
            <a:r>
              <a:rPr lang="pl" sz="2400" b="1">
                <a:solidFill>
                  <a:srgbClr val="002060"/>
                </a:solidFill>
                <a:latin typeface="Calibri"/>
              </a:rPr>
              <a:t>Wymagania rozporządzenia (WE) nr 852/2004</a:t>
            </a:r>
          </a:p>
        </p:txBody>
      </p:sp>
      <p:sp>
        <p:nvSpPr>
          <p:cNvPr id="3" name="Prostokąt 2"/>
          <p:cNvSpPr/>
          <p:nvPr/>
        </p:nvSpPr>
        <p:spPr>
          <a:xfrm>
            <a:off x="594360" y="1295400"/>
            <a:ext cx="10844784" cy="4428744"/>
          </a:xfrm>
          <a:prstGeom prst="rect">
            <a:avLst/>
          </a:prstGeom>
          <a:noFill/>
        </p:spPr>
        <p:txBody>
          <a:bodyPr lIns="0" tIns="0" rIns="0" bIns="0">
            <a:noAutofit/>
          </a:bodyPr>
          <a:lstStyle/>
          <a:p>
            <a:pPr marL="0" marR="0" indent="0">
              <a:spcAft>
                <a:spcPts val="630"/>
              </a:spcAft>
            </a:pPr>
            <a:r>
              <a:rPr lang="pl" sz="2000" b="1" dirty="0">
                <a:latin typeface="Calibri"/>
              </a:rPr>
              <a:t>ROZDZIAŁ VIII HIGIENA OSOBISTA</a:t>
            </a:r>
          </a:p>
          <a:p>
            <a:pPr marL="319600" marR="0" indent="-355600" defTabSz="679264">
              <a:lnSpc>
                <a:spcPct val="87000"/>
              </a:lnSpc>
              <a:spcBef>
                <a:spcPts val="600"/>
              </a:spcBef>
              <a:tabLst>
                <a:tab pos="679264" algn="l"/>
              </a:tabLst>
            </a:pPr>
            <a:r>
              <a:rPr lang="pl" sz="2400" dirty="0">
                <a:latin typeface="Calibri"/>
              </a:rPr>
              <a:t>1.	Każda osoba pracująca w styczności z żywnością powinna utrzymywać wysoki stopień czystości osobistej i nosić odpowiednie, czyste i, gdzie stosowne, ochronne okrycie wierzchnie.</a:t>
            </a:r>
          </a:p>
          <a:p>
            <a:pPr marL="319600" marR="0" indent="-355600" defTabSz="679264">
              <a:lnSpc>
                <a:spcPct val="87000"/>
              </a:lnSpc>
              <a:spcBef>
                <a:spcPts val="600"/>
              </a:spcBef>
              <a:tabLst>
                <a:tab pos="679264" algn="l"/>
              </a:tabLst>
            </a:pPr>
            <a:r>
              <a:rPr lang="pl" sz="2400" dirty="0">
                <a:latin typeface="Calibri"/>
              </a:rPr>
              <a:t>2.	Żadna osoba cierpiąca na chorobę, lub będąca jej nosicielem, która może być przenoszona poprzez żywność, bądź też stwierdza się u niej np. zainfekowane rany, zakażenia skóry, owrzodzenia lub biegunkę nie może uzyskać pozwolenia na pracę z żywnością ani na wejście do obszaru, w którym pracuje się z żywnością w jakimkolwiek charakterze, jeśli występuje jakiekolwiek prawdopodobieństwo bezpośredniego lub pośredniego zanieczyszczenia. Każda taka osoba zatrudniona w przedsiębiorstwie spożywczym i która prawdopodobnie będzie miała kontakt z żywnością musi niezwłocznie zgłosić chorobę lub objawy, a jeżeli to możliwe, również ich powody, podmiotowi prowadzącemu przedsiębiorstwo spożywcze.</a:t>
            </a:r>
          </a:p>
        </p:txBody>
      </p:sp>
    </p:spTree>
  </p:cSld>
  <p:clrMapOvr>
    <a:overrideClrMapping bg1="lt1" tx1="dk1" bg2="lt2" tx2="dk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594360" y="509016"/>
            <a:ext cx="10844784" cy="292608"/>
          </a:xfrm>
          <a:prstGeom prst="rect">
            <a:avLst/>
          </a:prstGeom>
          <a:noFill/>
        </p:spPr>
        <p:txBody>
          <a:bodyPr wrap="none" lIns="0" tIns="0" rIns="0" bIns="0">
            <a:noAutofit/>
          </a:bodyPr>
          <a:lstStyle/>
          <a:p>
            <a:pPr marL="0" marR="0" indent="0" algn="ctr">
              <a:lnSpc>
                <a:spcPct val="87000"/>
              </a:lnSpc>
            </a:pPr>
            <a:r>
              <a:rPr lang="pl" sz="2400" b="1">
                <a:solidFill>
                  <a:srgbClr val="002060"/>
                </a:solidFill>
                <a:latin typeface="Calibri"/>
              </a:rPr>
              <a:t>Wymagania rozporządzenia (WE) nr 852/2004</a:t>
            </a:r>
          </a:p>
        </p:txBody>
      </p:sp>
      <p:sp>
        <p:nvSpPr>
          <p:cNvPr id="3" name="Prostokąt 2"/>
          <p:cNvSpPr/>
          <p:nvPr/>
        </p:nvSpPr>
        <p:spPr>
          <a:xfrm>
            <a:off x="594360" y="1309878"/>
            <a:ext cx="10844784" cy="4471416"/>
          </a:xfrm>
          <a:prstGeom prst="rect">
            <a:avLst/>
          </a:prstGeom>
          <a:noFill/>
        </p:spPr>
        <p:txBody>
          <a:bodyPr lIns="0" tIns="0" rIns="0" bIns="0">
            <a:noAutofit/>
          </a:bodyPr>
          <a:lstStyle/>
          <a:p>
            <a:pPr marL="0" marR="0" indent="0">
              <a:spcBef>
                <a:spcPts val="600"/>
              </a:spcBef>
            </a:pPr>
            <a:r>
              <a:rPr lang="pl" sz="2000" b="1" dirty="0">
                <a:latin typeface="Calibri"/>
              </a:rPr>
              <a:t>ROZDZIAŁ IX PRZEPISY ODNOSZĄCE SIĘ DO ŚRODKÓW SPOŻYWCZYCH</a:t>
            </a:r>
          </a:p>
          <a:p>
            <a:pPr marL="316552" marR="0" indent="-355600" defTabSz="657928">
              <a:lnSpc>
                <a:spcPct val="87000"/>
              </a:lnSpc>
              <a:spcBef>
                <a:spcPts val="600"/>
              </a:spcBef>
              <a:tabLst>
                <a:tab pos="657928" algn="l"/>
              </a:tabLst>
            </a:pPr>
            <a:r>
              <a:rPr lang="pl" sz="2400" dirty="0">
                <a:latin typeface="Calibri"/>
              </a:rPr>
              <a:t>1.	Żaden z surowców lub składników, inny niż żywe zwierzęta, albo jakikolwiek inny materiał używany w przetwarzaniu produktów, nie będzie zaakceptowany przez podmioty prowadzące przedsiębiorstwa spożywcze, jeśli wiadomo, że jest, lub można by oczekiwać, że może być zanieczyszczony pasożytami, patogennymi mikroorganizmami lub toksyczny, zepsuty lub niewiadomego pochodzenia w takim zakresie, że nawet po normalnym sortowaniu i/lub procedurach przygotowawczych lub przetwórczych, zastosowanych zgodnie z zasadami higieny przez podmioty prowadzące przedsiębiorstwa spożywcze, produkt końcowy nie będzie się nadawać do spożycia przez ludzi.</a:t>
            </a:r>
          </a:p>
          <a:p>
            <a:pPr marL="316552" marR="0" indent="-355600" defTabSz="657928">
              <a:lnSpc>
                <a:spcPct val="88000"/>
              </a:lnSpc>
              <a:spcBef>
                <a:spcPts val="600"/>
              </a:spcBef>
              <a:tabLst>
                <a:tab pos="657928" algn="l"/>
              </a:tabLst>
            </a:pPr>
            <a:r>
              <a:rPr lang="pl" sz="2400" dirty="0">
                <a:latin typeface="Calibri"/>
              </a:rPr>
              <a:t>2.	Surowce i składniki magazynowane, będą przechowywane w odpowiednich warunkach, ustalonych tak, aby zapobiegać ich zepsuciu i chronić je przed zanieczyszczeniem.</a:t>
            </a:r>
          </a:p>
        </p:txBody>
      </p:sp>
    </p:spTree>
  </p:cSld>
  <p:clrMapOvr>
    <a:overrideClrMapping bg1="lt1" tx1="dk1" bg2="lt2" tx2="dk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585216" y="509016"/>
            <a:ext cx="10896600" cy="292608"/>
          </a:xfrm>
          <a:prstGeom prst="rect">
            <a:avLst/>
          </a:prstGeom>
          <a:noFill/>
        </p:spPr>
        <p:txBody>
          <a:bodyPr wrap="none" lIns="0" tIns="0" rIns="0" bIns="0">
            <a:noAutofit/>
          </a:bodyPr>
          <a:lstStyle/>
          <a:p>
            <a:pPr marL="0" marR="0" indent="0" algn="ctr">
              <a:lnSpc>
                <a:spcPct val="87000"/>
              </a:lnSpc>
            </a:pPr>
            <a:r>
              <a:rPr lang="pl" sz="2400" b="1">
                <a:solidFill>
                  <a:srgbClr val="002060"/>
                </a:solidFill>
                <a:latin typeface="Calibri"/>
              </a:rPr>
              <a:t>Wymagania rozporządzenia (WE) nr 852/2004</a:t>
            </a:r>
          </a:p>
        </p:txBody>
      </p:sp>
      <p:sp>
        <p:nvSpPr>
          <p:cNvPr id="3" name="Prostokąt 2"/>
          <p:cNvSpPr/>
          <p:nvPr/>
        </p:nvSpPr>
        <p:spPr>
          <a:xfrm>
            <a:off x="585216" y="1647825"/>
            <a:ext cx="10896600" cy="3371088"/>
          </a:xfrm>
          <a:prstGeom prst="rect">
            <a:avLst/>
          </a:prstGeom>
          <a:noFill/>
        </p:spPr>
        <p:txBody>
          <a:bodyPr lIns="0" tIns="0" rIns="0" bIns="0">
            <a:noAutofit/>
          </a:bodyPr>
          <a:lstStyle/>
          <a:p>
            <a:pPr marL="421200" marR="0" indent="-457200" defTabSz="762576">
              <a:lnSpc>
                <a:spcPct val="87000"/>
              </a:lnSpc>
              <a:spcAft>
                <a:spcPts val="700"/>
              </a:spcAft>
              <a:tabLst>
                <a:tab pos="762576" algn="l"/>
              </a:tabLst>
            </a:pPr>
            <a:r>
              <a:rPr lang="pl" sz="2400" dirty="0">
                <a:latin typeface="Calibri"/>
              </a:rPr>
              <a:t>3.	Na wszystkich etapach produkcji, przetwarzania i dystrybucji, żywność musi być chroniona przed zanieczyszczeniem, które może spowodować, iż stanie się niezdatna do spożycia przez ludzi, szkodliwa dla zdrowia lub zanieczyszczona w taki sposób, że byłoby nierozsądnie oczekiwać, iż zostanie w tym stanie skonsumowana</a:t>
            </a:r>
          </a:p>
          <a:p>
            <a:pPr marL="421200" marR="0" indent="-457200" defTabSz="762576">
              <a:lnSpc>
                <a:spcPct val="87000"/>
              </a:lnSpc>
              <a:tabLst>
                <a:tab pos="762576" algn="l"/>
              </a:tabLst>
            </a:pPr>
            <a:r>
              <a:rPr lang="pl" sz="2400" dirty="0">
                <a:latin typeface="Calibri"/>
              </a:rPr>
              <a:t>4.	Muszą istnieć odpowiednie procedury, aby zapewnić kontrole obecności szkodników. Muszą również istnieć odpowiednie procedury, aby zapobiec dostępowi zwierząt domowych do miejsc, gdzie żywność jest przygotowywana, przetwarzana lub przechowywana (lub, w przypadku gdy w szczególnych wypadkach właściwy organ dopuszcza taką możliwość, aby zapobiec możliwości spowodowania zanieczyszczenia w wyniku takiego dostępu).</a:t>
            </a:r>
          </a:p>
        </p:txBody>
      </p:sp>
    </p:spTree>
  </p:cSld>
  <p:clrMapOvr>
    <a:overrideClrMapping bg1="lt1" tx1="dk1" bg2="lt2" tx2="dk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594360" y="509016"/>
            <a:ext cx="10850880" cy="292608"/>
          </a:xfrm>
          <a:prstGeom prst="rect">
            <a:avLst/>
          </a:prstGeom>
          <a:noFill/>
        </p:spPr>
        <p:txBody>
          <a:bodyPr wrap="none" lIns="0" tIns="0" rIns="0" bIns="0">
            <a:noAutofit/>
          </a:bodyPr>
          <a:lstStyle/>
          <a:p>
            <a:pPr marL="0" marR="0" indent="0" algn="ctr">
              <a:lnSpc>
                <a:spcPct val="87000"/>
              </a:lnSpc>
            </a:pPr>
            <a:r>
              <a:rPr lang="pl" sz="2400" b="1">
                <a:solidFill>
                  <a:srgbClr val="002060"/>
                </a:solidFill>
                <a:latin typeface="Calibri"/>
              </a:rPr>
              <a:t>Wymagania rozporządzenia (WE) nr 852/2004</a:t>
            </a:r>
          </a:p>
        </p:txBody>
      </p:sp>
      <p:sp>
        <p:nvSpPr>
          <p:cNvPr id="3" name="Prostokąt 2"/>
          <p:cNvSpPr/>
          <p:nvPr/>
        </p:nvSpPr>
        <p:spPr>
          <a:xfrm>
            <a:off x="594360" y="1295400"/>
            <a:ext cx="10850880" cy="5017008"/>
          </a:xfrm>
          <a:prstGeom prst="rect">
            <a:avLst/>
          </a:prstGeom>
          <a:noFill/>
        </p:spPr>
        <p:txBody>
          <a:bodyPr lIns="0" tIns="0" rIns="0" bIns="0">
            <a:noAutofit/>
          </a:bodyPr>
          <a:lstStyle/>
          <a:p>
            <a:pPr marL="310456" marR="0" indent="-355600" defTabSz="651832">
              <a:lnSpc>
                <a:spcPct val="87000"/>
              </a:lnSpc>
              <a:spcAft>
                <a:spcPts val="700"/>
              </a:spcAft>
              <a:tabLst>
                <a:tab pos="651832" algn="l"/>
              </a:tabLst>
            </a:pPr>
            <a:r>
              <a:rPr lang="pl" sz="2400">
                <a:latin typeface="Calibri"/>
              </a:rPr>
              <a:t>5.	Surowce, składniki, półprodukty i wyroby gotowe, które mogłyby sprzyjać wzrostowi chorobotwórczych mikroorganizmów lub tworzeniu się toksyn, muszą być przechowywane w temperaturach, które nie powodowałyby ryzyka dla zdrowia. Nie można naruszać łańcucha chłodniczego. Jednakże ograniczone okresy, kiedy temperatura nie jest kontrolowana, są dopuszczalne, aby przystosować się do zasad postępowania przyjętych w trakcie przygotowywania, transportu, magazynowania, wystawiania na sprzedaż i dostarczania żywności, pod warunkiem że nie powoduje to ryzyka dla zdrowia. Przedsiębiorstwa sektora spożywczego produkujące, dokonujące obróbki lub pakujące przetworzone środki spożywcze muszą posiadać właściwe pomieszczenia, odpowiednio duże aby oddzielnie przechowywać surowce, oddzielnie przetworzony materiał oraz posiadać odpowiednią, oddzielną chłodnię.</a:t>
            </a:r>
          </a:p>
          <a:p>
            <a:pPr marL="310456" marR="0" indent="-355600" defTabSz="651832">
              <a:lnSpc>
                <a:spcPct val="87000"/>
              </a:lnSpc>
              <a:tabLst>
                <a:tab pos="651832" algn="l"/>
              </a:tabLst>
            </a:pPr>
            <a:r>
              <a:rPr lang="pl" sz="2400">
                <a:latin typeface="Calibri"/>
              </a:rPr>
              <a:t>6.	Jeśli środki spożywcze mają być przechowywane bądź podawane w niskich temperaturach muszą być schłodzone tak szybko, jak to możliwe, po ostatnim etapie obróbki cieplnej, lub ostatniej fazie przygotowawczej, jeśli nie stosuje się procesu cieplnego, do temperatury, która nie będzie stwarzać ryzyka dla zdrowia.</a:t>
            </a:r>
          </a:p>
        </p:txBody>
      </p:sp>
    </p:spTree>
  </p:cSld>
  <p:clrMapOvr>
    <a:overrideClrMapping bg1="lt1" tx1="dk1" bg2="lt2" tx2="dk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591312" y="509016"/>
            <a:ext cx="10856976" cy="292608"/>
          </a:xfrm>
          <a:prstGeom prst="rect">
            <a:avLst/>
          </a:prstGeom>
          <a:noFill/>
        </p:spPr>
        <p:txBody>
          <a:bodyPr wrap="none" lIns="0" tIns="0" rIns="0" bIns="0">
            <a:noAutofit/>
          </a:bodyPr>
          <a:lstStyle/>
          <a:p>
            <a:pPr marL="0" marR="0" indent="0" algn="ctr">
              <a:lnSpc>
                <a:spcPct val="87000"/>
              </a:lnSpc>
            </a:pPr>
            <a:r>
              <a:rPr lang="pl" sz="2400" b="1">
                <a:solidFill>
                  <a:srgbClr val="002060"/>
                </a:solidFill>
                <a:latin typeface="Calibri"/>
              </a:rPr>
              <a:t>Wymagania rozporządzenia (WE) nr 852/2004</a:t>
            </a:r>
          </a:p>
        </p:txBody>
      </p:sp>
      <p:sp>
        <p:nvSpPr>
          <p:cNvPr id="3" name="Prostokąt 2"/>
          <p:cNvSpPr/>
          <p:nvPr/>
        </p:nvSpPr>
        <p:spPr>
          <a:xfrm>
            <a:off x="591312" y="1666875"/>
            <a:ext cx="10856976" cy="3371088"/>
          </a:xfrm>
          <a:prstGeom prst="rect">
            <a:avLst/>
          </a:prstGeom>
          <a:noFill/>
        </p:spPr>
        <p:txBody>
          <a:bodyPr lIns="0" tIns="0" rIns="0" bIns="0">
            <a:noAutofit/>
          </a:bodyPr>
          <a:lstStyle/>
          <a:p>
            <a:pPr marL="313504" marR="0" indent="-355600" defTabSz="654880">
              <a:lnSpc>
                <a:spcPct val="87000"/>
              </a:lnSpc>
              <a:spcAft>
                <a:spcPts val="630"/>
              </a:spcAft>
              <a:tabLst>
                <a:tab pos="654880" algn="l"/>
              </a:tabLst>
            </a:pPr>
            <a:r>
              <a:rPr lang="pl" sz="2400" dirty="0">
                <a:latin typeface="Calibri"/>
              </a:rPr>
              <a:t>7.	Rozmrażanie środków spożywczych odbywa się w taki sposób, aby zminimalizować ryzyko powstania patogennych drobnoustrojów lub tworzenia się toksyn w żywności. Podczas rozmrażania, żywność musi znajdować się w temperaturze, która nie będzie powodować ryzyka dla zdrowia. W przypadku gdy odciek powstały w wyniku rozmrażania może stanowić ryzyko dla zdrowia, musi on zostać odpowiednio odprowadzony. Po rozmrożeniu, z żywnością należy obchodzić się w taki sposób, aby zminimalizować ryzyko powstania patogennych drobnoustrojów lub tworzenia się toksyn.</a:t>
            </a:r>
          </a:p>
          <a:p>
            <a:pPr marL="313504" marR="0" indent="-355600" defTabSz="654880">
              <a:lnSpc>
                <a:spcPct val="88000"/>
              </a:lnSpc>
              <a:tabLst>
                <a:tab pos="654880" algn="l"/>
              </a:tabLst>
            </a:pPr>
            <a:r>
              <a:rPr lang="pl" sz="2400" dirty="0">
                <a:latin typeface="Calibri"/>
              </a:rPr>
              <a:t>8.	Niebezpieczne i/lub niejadalne substancje, w tym pasza dla zwierząt, są odpowiednio oznaczone i magazynowane w oddzielnych i zabezpieczonych kontenerach.</a:t>
            </a:r>
          </a:p>
        </p:txBody>
      </p:sp>
    </p:spTree>
  </p:cSld>
  <p:clrMapOvr>
    <a:overrideClrMapping bg1="lt1" tx1="dk1" bg2="lt2" tx2="dk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585216" y="509016"/>
            <a:ext cx="10738104" cy="292608"/>
          </a:xfrm>
          <a:prstGeom prst="rect">
            <a:avLst/>
          </a:prstGeom>
          <a:noFill/>
        </p:spPr>
        <p:txBody>
          <a:bodyPr wrap="none" lIns="0" tIns="0" rIns="0" bIns="0">
            <a:noAutofit/>
          </a:bodyPr>
          <a:lstStyle/>
          <a:p>
            <a:pPr marL="0" marR="0" indent="0" algn="ctr">
              <a:lnSpc>
                <a:spcPct val="87000"/>
              </a:lnSpc>
            </a:pPr>
            <a:r>
              <a:rPr lang="pl" sz="2400" b="1">
                <a:solidFill>
                  <a:srgbClr val="002060"/>
                </a:solidFill>
                <a:latin typeface="Calibri"/>
              </a:rPr>
              <a:t>Wymagania rozporządzenia (WE) nr 852/2004</a:t>
            </a:r>
          </a:p>
        </p:txBody>
      </p:sp>
      <p:sp>
        <p:nvSpPr>
          <p:cNvPr id="3" name="Prostokąt 2"/>
          <p:cNvSpPr/>
          <p:nvPr/>
        </p:nvSpPr>
        <p:spPr>
          <a:xfrm>
            <a:off x="585216" y="1252728"/>
            <a:ext cx="10738104" cy="4672584"/>
          </a:xfrm>
          <a:prstGeom prst="rect">
            <a:avLst/>
          </a:prstGeom>
          <a:noFill/>
        </p:spPr>
        <p:txBody>
          <a:bodyPr lIns="0" tIns="0" rIns="0" bIns="0">
            <a:noAutofit/>
          </a:bodyPr>
          <a:lstStyle/>
          <a:p>
            <a:pPr marL="0" marR="0" indent="0">
              <a:lnSpc>
                <a:spcPct val="86000"/>
              </a:lnSpc>
              <a:spcAft>
                <a:spcPts val="700"/>
              </a:spcAft>
            </a:pPr>
            <a:r>
              <a:rPr lang="pl" sz="2000" b="1">
                <a:latin typeface="Calibri"/>
              </a:rPr>
              <a:t>ROZDZIAŁ X PRZEPISY ODNOSZĄCE SIĘ DO OPAKOWAŃ JEDNOSTKOWYCH I OPAKOWAŃ ZBIORCZYCH ŚRODKÓW SPOŻYWCZYCH</a:t>
            </a:r>
          </a:p>
          <a:p>
            <a:pPr marL="319600" marR="0" indent="-355600" defTabSz="673168">
              <a:lnSpc>
                <a:spcPct val="87000"/>
              </a:lnSpc>
              <a:spcAft>
                <a:spcPts val="700"/>
              </a:spcAft>
              <a:tabLst>
                <a:tab pos="673168" algn="l"/>
              </a:tabLst>
            </a:pPr>
            <a:r>
              <a:rPr lang="pl" sz="2400">
                <a:latin typeface="Calibri"/>
              </a:rPr>
              <a:t>1.	Materiał używany do produkcji opakowań jednostkowych i opakowań zbiorczych nie może być źródłem zanieczyszczenia.</a:t>
            </a:r>
          </a:p>
          <a:p>
            <a:pPr marL="319600" marR="0" indent="-355600" defTabSz="673168">
              <a:lnSpc>
                <a:spcPct val="87000"/>
              </a:lnSpc>
              <a:spcAft>
                <a:spcPts val="700"/>
              </a:spcAft>
              <a:tabLst>
                <a:tab pos="673168" algn="l"/>
              </a:tabLst>
            </a:pPr>
            <a:r>
              <a:rPr lang="pl" sz="2400">
                <a:latin typeface="Calibri"/>
              </a:rPr>
              <a:t>2.	Materiał do produkcji opakowań jednostkowych musi być przechowywany w taki sposób, aby nie był wystawiony na ryzyko zanieczyszczenia.</a:t>
            </a:r>
          </a:p>
          <a:p>
            <a:pPr marL="319600" marR="0" indent="-355600" defTabSz="673168">
              <a:lnSpc>
                <a:spcPct val="87000"/>
              </a:lnSpc>
              <a:spcAft>
                <a:spcPts val="700"/>
              </a:spcAft>
              <a:tabLst>
                <a:tab pos="673168" algn="l"/>
              </a:tabLst>
            </a:pPr>
            <a:r>
              <a:rPr lang="pl" sz="2400">
                <a:latin typeface="Calibri"/>
              </a:rPr>
              <a:t>3.	Prace związane z opakowaniami jednostkowymi i opakowaniami zbiorczymi muszą być prowadzone w taki sposób, aby zapobiec zanieczyszczeniu produktów. Gdzie właściwe, oraz w szczególności w przypadku puszek i szklanych słojów, musi być zapewniona integralność konstrukcji pojemników oraz ich czystość.</a:t>
            </a:r>
          </a:p>
          <a:p>
            <a:pPr marL="319600" marR="0" indent="-355600" defTabSz="673168">
              <a:lnSpc>
                <a:spcPct val="87000"/>
              </a:lnSpc>
              <a:tabLst>
                <a:tab pos="673168" algn="l"/>
              </a:tabLst>
            </a:pPr>
            <a:r>
              <a:rPr lang="pl" sz="2400">
                <a:latin typeface="Calibri"/>
              </a:rPr>
              <a:t>4.	Materiał ponownego użytku używany do produkcji opakowań jednostkowych i opakowań zbiorczych dla środków spożywczych musi być łatwy do czyszczenia oraz, w miarę potrzeby, do dezynfekcji.</a:t>
            </a:r>
          </a:p>
        </p:txBody>
      </p:sp>
    </p:spTree>
  </p:cSld>
  <p:clrMapOvr>
    <a:overrideClrMapping bg1="lt1" tx1="dk1" bg2="lt2" tx2="dk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3148584" y="509016"/>
            <a:ext cx="5800344" cy="310896"/>
          </a:xfrm>
          <a:prstGeom prst="rect">
            <a:avLst/>
          </a:prstGeom>
          <a:noFill/>
        </p:spPr>
        <p:txBody>
          <a:bodyPr wrap="none" lIns="0" tIns="0" rIns="0" bIns="0">
            <a:noAutofit/>
          </a:bodyPr>
          <a:lstStyle/>
          <a:p>
            <a:pPr marL="0" marR="0" indent="0"/>
            <a:r>
              <a:rPr lang="pl" sz="2400" b="1">
                <a:solidFill>
                  <a:srgbClr val="002060"/>
                </a:solidFill>
                <a:latin typeface="Calibri"/>
              </a:rPr>
              <a:t>Wymagania rozporządzenia (WE) nr 852/2004</a:t>
            </a:r>
          </a:p>
        </p:txBody>
      </p:sp>
      <p:sp>
        <p:nvSpPr>
          <p:cNvPr id="3" name="Prostokąt 2"/>
          <p:cNvSpPr/>
          <p:nvPr/>
        </p:nvSpPr>
        <p:spPr>
          <a:xfrm>
            <a:off x="591312" y="1231392"/>
            <a:ext cx="10863072" cy="5227320"/>
          </a:xfrm>
          <a:prstGeom prst="rect">
            <a:avLst/>
          </a:prstGeom>
          <a:noFill/>
        </p:spPr>
        <p:txBody>
          <a:bodyPr lIns="0" tIns="0" rIns="0" bIns="0">
            <a:noAutofit/>
          </a:bodyPr>
          <a:lstStyle/>
          <a:p>
            <a:pPr marL="0" marR="0" indent="0">
              <a:spcAft>
                <a:spcPts val="630"/>
              </a:spcAft>
            </a:pPr>
            <a:r>
              <a:rPr lang="pl" sz="2000" b="1">
                <a:latin typeface="Calibri"/>
              </a:rPr>
              <a:t>ROZDZIAŁ XI OBRÓBKA CIEPLNA</a:t>
            </a:r>
          </a:p>
          <a:p>
            <a:pPr marL="0" marR="0" indent="0">
              <a:lnSpc>
                <a:spcPct val="87000"/>
              </a:lnSpc>
              <a:spcAft>
                <a:spcPts val="630"/>
              </a:spcAft>
            </a:pPr>
            <a:r>
              <a:rPr lang="pl" sz="2400">
                <a:latin typeface="Calibri"/>
              </a:rPr>
              <a:t>Poniższe wymogi stosuje się jedynie w odniesieniu do żywności wprowadzanej do obrotu w hermetycznie zamkniętych pojemnikach:</a:t>
            </a:r>
          </a:p>
          <a:p>
            <a:pPr marL="319600" marR="0" indent="-355600" defTabSz="673168">
              <a:lnSpc>
                <a:spcPct val="77000"/>
              </a:lnSpc>
              <a:spcAft>
                <a:spcPts val="630"/>
              </a:spcAft>
              <a:tabLst>
                <a:tab pos="673168" algn="l"/>
              </a:tabLst>
            </a:pPr>
            <a:r>
              <a:rPr lang="pl" sz="2400">
                <a:latin typeface="Calibri"/>
              </a:rPr>
              <a:t>1.	każdy proces obróbki cieplnej wykorzystywany w celu przetworzenia produktu nieprzetworzonego lub dalszego przetworzenia produktu przetworzonego ma na celu:</a:t>
            </a:r>
          </a:p>
          <a:p>
            <a:pPr marL="687900" marR="0" indent="-368300" defTabSz="1065852">
              <a:lnSpc>
                <a:spcPct val="77000"/>
              </a:lnSpc>
              <a:spcAft>
                <a:spcPts val="630"/>
              </a:spcAft>
              <a:tabLst>
                <a:tab pos="1065852" algn="l"/>
              </a:tabLst>
            </a:pPr>
            <a:r>
              <a:rPr lang="pl" sz="2400">
                <a:latin typeface="Calibri"/>
              </a:rPr>
              <a:t>a)	podniesienie temperatury każdej części poddawanego obróbce produktu do danej temperatury przez dany czas; oraz</a:t>
            </a:r>
          </a:p>
          <a:p>
            <a:pPr marL="0" marR="0" indent="355600" defTabSz="733552">
              <a:lnSpc>
                <a:spcPct val="77000"/>
              </a:lnSpc>
              <a:spcAft>
                <a:spcPts val="630"/>
              </a:spcAft>
              <a:tabLst>
                <a:tab pos="733552" algn="l"/>
              </a:tabLst>
            </a:pPr>
            <a:r>
              <a:rPr lang="pl" sz="2400">
                <a:latin typeface="Calibri"/>
              </a:rPr>
              <a:t>b)	zapobieżenie możliwości zanieczyszczenia produktu podczas procesu;</a:t>
            </a:r>
          </a:p>
          <a:p>
            <a:pPr marL="421200" marR="0" indent="-457200" defTabSz="774768">
              <a:lnSpc>
                <a:spcPct val="77000"/>
              </a:lnSpc>
              <a:spcAft>
                <a:spcPts val="630"/>
              </a:spcAft>
              <a:tabLst>
                <a:tab pos="774768" algn="l"/>
              </a:tabLst>
            </a:pPr>
            <a:r>
              <a:rPr lang="pl" sz="2400">
                <a:latin typeface="Calibri"/>
              </a:rPr>
              <a:t>2.	w celu zapewnienia, że prowadzony proces doprowadza do zamierzonych celów, podmioty prowadzące przedsiębiorstwa spożywcze powinny regularnie sprawdzać główne parametry (w szczególności temperaturę, ciśnienie, zamknięcie oraz mikrobiologię), w tym poprzez wykorzystanie urządzeń automatycznych;</a:t>
            </a:r>
          </a:p>
          <a:p>
            <a:pPr marL="421200" marR="0" indent="-457200" defTabSz="774768">
              <a:lnSpc>
                <a:spcPct val="77000"/>
              </a:lnSpc>
              <a:tabLst>
                <a:tab pos="774768" algn="l"/>
              </a:tabLst>
            </a:pPr>
            <a:r>
              <a:rPr lang="pl" sz="2400">
                <a:latin typeface="Calibri"/>
              </a:rPr>
              <a:t>3.	prowadzony proces powinien spełniać międzynarodowo uznane normy (na przykład, pasteryzacja, ultrawysoka temperatura lub sterylizacja).</a:t>
            </a:r>
          </a:p>
        </p:txBody>
      </p:sp>
    </p:spTree>
  </p:cSld>
  <p:clrMapOvr>
    <a:overrideClrMapping bg1="lt1" tx1="dk1" bg2="lt2" tx2="dk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3148584" y="509016"/>
            <a:ext cx="5800344" cy="310896"/>
          </a:xfrm>
          <a:prstGeom prst="rect">
            <a:avLst/>
          </a:prstGeom>
          <a:noFill/>
        </p:spPr>
        <p:txBody>
          <a:bodyPr wrap="none" lIns="0" tIns="0" rIns="0" bIns="0">
            <a:noAutofit/>
          </a:bodyPr>
          <a:lstStyle/>
          <a:p>
            <a:pPr marL="0" marR="0" indent="0" algn="ctr"/>
            <a:r>
              <a:rPr lang="pl" sz="2400" b="1">
                <a:solidFill>
                  <a:srgbClr val="002060"/>
                </a:solidFill>
                <a:latin typeface="Calibri"/>
              </a:rPr>
              <a:t>Wymagania rozporządzenia (WE) nr 852/2004</a:t>
            </a:r>
          </a:p>
        </p:txBody>
      </p:sp>
      <p:sp>
        <p:nvSpPr>
          <p:cNvPr id="3" name="Prostokąt 2"/>
          <p:cNvSpPr/>
          <p:nvPr/>
        </p:nvSpPr>
        <p:spPr>
          <a:xfrm>
            <a:off x="594360" y="1277112"/>
            <a:ext cx="10774680" cy="3386328"/>
          </a:xfrm>
          <a:prstGeom prst="rect">
            <a:avLst/>
          </a:prstGeom>
          <a:noFill/>
        </p:spPr>
        <p:txBody>
          <a:bodyPr lIns="0" tIns="0" rIns="0" bIns="0">
            <a:noAutofit/>
          </a:bodyPr>
          <a:lstStyle/>
          <a:p>
            <a:pPr marL="0" marR="0" indent="0">
              <a:spcAft>
                <a:spcPts val="630"/>
              </a:spcAft>
            </a:pPr>
            <a:r>
              <a:rPr lang="pl" sz="2000" b="1">
                <a:latin typeface="Calibri"/>
              </a:rPr>
              <a:t>ROZDZIAŁ XII SZKOLENIE</a:t>
            </a:r>
          </a:p>
          <a:p>
            <a:pPr marL="0" marR="0" indent="0">
              <a:lnSpc>
                <a:spcPct val="87000"/>
              </a:lnSpc>
              <a:spcAft>
                <a:spcPts val="630"/>
              </a:spcAft>
            </a:pPr>
            <a:r>
              <a:rPr lang="pl" sz="2400">
                <a:latin typeface="Calibri"/>
              </a:rPr>
              <a:t>Podmioty prowadzące przedsiębiorstwa spożywcze zapewniają, że:</a:t>
            </a:r>
          </a:p>
          <a:p>
            <a:pPr marL="319600" marR="0" indent="-355600" defTabSz="673168">
              <a:lnSpc>
                <a:spcPct val="89000"/>
              </a:lnSpc>
              <a:spcAft>
                <a:spcPts val="630"/>
              </a:spcAft>
              <a:tabLst>
                <a:tab pos="673168" algn="l"/>
              </a:tabLst>
            </a:pPr>
            <a:r>
              <a:rPr lang="pl" sz="2400">
                <a:latin typeface="Calibri"/>
              </a:rPr>
              <a:t>1.	personel pracujący z żywnością jest nadzorowany i/lub szkolony w sprawach higieny żywności odpowiednio do jego charakteru pracy;</a:t>
            </a:r>
          </a:p>
          <a:p>
            <a:pPr marL="319600" marR="0" indent="-355600" defTabSz="673168">
              <a:lnSpc>
                <a:spcPct val="87000"/>
              </a:lnSpc>
              <a:spcAft>
                <a:spcPts val="630"/>
              </a:spcAft>
              <a:tabLst>
                <a:tab pos="673168" algn="l"/>
              </a:tabLst>
            </a:pPr>
            <a:r>
              <a:rPr lang="pl" sz="2400">
                <a:latin typeface="Calibri"/>
              </a:rPr>
              <a:t>2.	osoby odpowiedzialne za opracowywanie i stosowanie procedury określonej w art. 5 ust. 1 niniejszego rozporządzenia lub za funkcjonowanie właściwych wytycznych, przeszły odpowiednie szkolenie ze stosowania zasad HACCP; oraz</a:t>
            </a:r>
          </a:p>
          <a:p>
            <a:pPr marL="319600" marR="0" indent="-355600" defTabSz="673168">
              <a:lnSpc>
                <a:spcPct val="87000"/>
              </a:lnSpc>
              <a:tabLst>
                <a:tab pos="673168" algn="l"/>
              </a:tabLst>
            </a:pPr>
            <a:r>
              <a:rPr lang="pl" sz="2400">
                <a:latin typeface="Calibri"/>
              </a:rPr>
              <a:t>3.	zgodność ze wszelkimi wymogami prawa krajowego dotyczącymi programów szkoleniowych dla osób pracujących w poszczególnych sektorach spożywczych.</a:t>
            </a:r>
          </a:p>
        </p:txBody>
      </p:sp>
    </p:spTree>
  </p:cSld>
  <p:clrMapOvr>
    <a:overrideClrMapping bg1="lt1" tx1="dk1" bg2="lt2" tx2="dk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4517136" y="521208"/>
            <a:ext cx="3066288" cy="298704"/>
          </a:xfrm>
          <a:prstGeom prst="rect">
            <a:avLst/>
          </a:prstGeom>
          <a:noFill/>
        </p:spPr>
        <p:txBody>
          <a:bodyPr wrap="none" lIns="0" tIns="0" rIns="0" bIns="0">
            <a:noAutofit/>
          </a:bodyPr>
          <a:lstStyle/>
          <a:p>
            <a:pPr marL="0" marR="0" indent="0" algn="ctr"/>
            <a:r>
              <a:rPr lang="pl" sz="2400" b="1">
                <a:solidFill>
                  <a:srgbClr val="002060"/>
                </a:solidFill>
                <a:latin typeface="Calibri"/>
              </a:rPr>
              <a:t>Rozporządzenia krajowe</a:t>
            </a:r>
          </a:p>
        </p:txBody>
      </p:sp>
      <p:sp>
        <p:nvSpPr>
          <p:cNvPr id="3" name="Prostokąt 2"/>
          <p:cNvSpPr/>
          <p:nvPr/>
        </p:nvSpPr>
        <p:spPr>
          <a:xfrm>
            <a:off x="661035" y="2369439"/>
            <a:ext cx="10634472" cy="2401824"/>
          </a:xfrm>
          <a:prstGeom prst="rect">
            <a:avLst/>
          </a:prstGeom>
          <a:noFill/>
        </p:spPr>
        <p:txBody>
          <a:bodyPr lIns="0" tIns="0" rIns="0" bIns="0">
            <a:noAutofit/>
          </a:bodyPr>
          <a:lstStyle/>
          <a:p>
            <a:pPr marL="192600" marR="0" indent="-228600" defTabSz="430344">
              <a:lnSpc>
                <a:spcPct val="87000"/>
              </a:lnSpc>
              <a:spcAft>
                <a:spcPts val="700"/>
              </a:spcAft>
              <a:tabLst>
                <a:tab pos="430344" algn="l"/>
              </a:tabLst>
            </a:pPr>
            <a:r>
              <a:rPr lang="pl" sz="2400" dirty="0">
                <a:latin typeface="Arial"/>
              </a:rPr>
              <a:t>•</a:t>
            </a:r>
            <a:r>
              <a:rPr lang="pl" sz="2400" dirty="0">
                <a:latin typeface="Calibri"/>
              </a:rPr>
              <a:t>	</a:t>
            </a:r>
            <a:r>
              <a:rPr lang="pl-PL" sz="2400" dirty="0">
                <a:latin typeface="Calibri"/>
              </a:rPr>
              <a:t>Rozporządzenie Ministra Rolnictwa i Rozwoju Wsi z dnia 12 września 2022 r. w sprawie maksymalnej ilości żywności zbywanej w ramach rolniczego handlu detalicznego oraz zakresu i sposobu jej dokumentowania (Dz.U. poz. 1971)</a:t>
            </a:r>
          </a:p>
          <a:p>
            <a:pPr marL="192600" marR="0" indent="-228600" defTabSz="430344">
              <a:lnSpc>
                <a:spcPct val="87000"/>
              </a:lnSpc>
              <a:tabLst>
                <a:tab pos="430344" algn="l"/>
              </a:tabLst>
            </a:pPr>
            <a:r>
              <a:rPr lang="pl" sz="2400" dirty="0">
                <a:latin typeface="Arial"/>
              </a:rPr>
              <a:t>•</a:t>
            </a:r>
            <a:r>
              <a:rPr lang="pl" sz="2400" dirty="0">
                <a:latin typeface="Calibri"/>
              </a:rPr>
              <a:t>	W rozporządzeniu ustalono maksymalne ilości poszczególnych rodzajów produktów spożywczych, które można zbywać </a:t>
            </a:r>
            <a:r>
              <a:rPr lang="pl" sz="2400" dirty="0"/>
              <a:t>w ramach RHD w skali roku innym </a:t>
            </a:r>
            <a:r>
              <a:rPr lang="pl" sz="2400" dirty="0">
                <a:latin typeface="Calibri"/>
              </a:rPr>
              <a:t>zakładom prowadzącym handel detaliczny oraz wskazano zasady prowadzenia przez podmioty dokumentacji umożliwiającej określenie ilości żywności zbywanej rocznie w ramach takiego handlu</a:t>
            </a:r>
          </a:p>
        </p:txBody>
      </p:sp>
    </p:spTree>
  </p:cSld>
  <p:clrMapOvr>
    <a:overrideClrMapping bg1="lt1" tx1="dk1" bg2="lt2" tx2="dk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4517136" y="521208"/>
            <a:ext cx="3066288" cy="298704"/>
          </a:xfrm>
          <a:prstGeom prst="rect">
            <a:avLst/>
          </a:prstGeom>
          <a:noFill/>
        </p:spPr>
        <p:txBody>
          <a:bodyPr wrap="none" lIns="0" tIns="0" rIns="0" bIns="0">
            <a:noAutofit/>
          </a:bodyPr>
          <a:lstStyle/>
          <a:p>
            <a:pPr marL="0" marR="0" indent="0" algn="ctr"/>
            <a:r>
              <a:rPr lang="pl" sz="2400" b="1">
                <a:solidFill>
                  <a:srgbClr val="002060"/>
                </a:solidFill>
                <a:latin typeface="Calibri"/>
              </a:rPr>
              <a:t>Rozporządzenia krajowe</a:t>
            </a:r>
          </a:p>
        </p:txBody>
      </p:sp>
      <p:sp>
        <p:nvSpPr>
          <p:cNvPr id="3" name="Prostokąt 2"/>
          <p:cNvSpPr/>
          <p:nvPr/>
        </p:nvSpPr>
        <p:spPr>
          <a:xfrm>
            <a:off x="582167" y="1277112"/>
            <a:ext cx="11200257" cy="5340096"/>
          </a:xfrm>
          <a:prstGeom prst="rect">
            <a:avLst/>
          </a:prstGeom>
          <a:noFill/>
        </p:spPr>
        <p:txBody>
          <a:bodyPr lIns="0" tIns="0" rIns="0" bIns="0">
            <a:noAutofit/>
          </a:bodyPr>
          <a:lstStyle/>
          <a:p>
            <a:pPr marL="0" marR="0" indent="0" defTabSz="559816">
              <a:lnSpc>
                <a:spcPct val="87000"/>
              </a:lnSpc>
              <a:spcBef>
                <a:spcPts val="600"/>
              </a:spcBef>
              <a:tabLst>
                <a:tab pos="559816" algn="l"/>
              </a:tabLst>
            </a:pPr>
            <a:r>
              <a:rPr lang="pl" sz="2400" b="1" dirty="0">
                <a:latin typeface="Calibri"/>
              </a:rPr>
              <a:t>§ 2.	1. Podmiot prowadzący rolniczy handel detaliczny prowadzi i przechowuje dokumentację umożliwiającą określenie </a:t>
            </a:r>
            <a:r>
              <a:rPr lang="pl" sz="2400" dirty="0">
                <a:latin typeface="Calibri"/>
              </a:rPr>
              <a:t>ilości żywności </a:t>
            </a:r>
            <a:r>
              <a:rPr lang="pl-PL" sz="2400" dirty="0">
                <a:latin typeface="Calibri"/>
              </a:rPr>
              <a:t>zbytej rocznie w ramach takiego handlu do zakładów prowadzących handel detaliczny z przeznaczeniem dla konsumenta finalnego</a:t>
            </a:r>
            <a:r>
              <a:rPr lang="pl" sz="2400" dirty="0">
                <a:latin typeface="Calibri"/>
              </a:rPr>
              <a:t>, odrębnie za każdy rok kalendarzowy, zawierającą następujące informacje:</a:t>
            </a:r>
          </a:p>
          <a:p>
            <a:pPr marL="0" marR="0" indent="368300" defTabSz="734060">
              <a:lnSpc>
                <a:spcPct val="88000"/>
              </a:lnSpc>
              <a:spcBef>
                <a:spcPts val="600"/>
              </a:spcBef>
              <a:tabLst>
                <a:tab pos="734060" algn="l"/>
              </a:tabLst>
            </a:pPr>
            <a:r>
              <a:rPr lang="pl" sz="2400" dirty="0">
                <a:latin typeface="Calibri"/>
              </a:rPr>
              <a:t>1)	numer kolejnego wpisu;</a:t>
            </a:r>
          </a:p>
          <a:p>
            <a:pPr marL="0" marR="0" indent="368300" defTabSz="734060">
              <a:lnSpc>
                <a:spcPct val="88000"/>
              </a:lnSpc>
              <a:spcBef>
                <a:spcPts val="600"/>
              </a:spcBef>
              <a:tabLst>
                <a:tab pos="734060" algn="l"/>
              </a:tabLst>
            </a:pPr>
            <a:r>
              <a:rPr lang="pl" sz="2400" dirty="0">
                <a:latin typeface="Calibri"/>
              </a:rPr>
              <a:t>2)	datę zbycia żywności;</a:t>
            </a:r>
          </a:p>
          <a:p>
            <a:pPr marL="0" marR="0" indent="368300" defTabSz="734060">
              <a:lnSpc>
                <a:spcPct val="88000"/>
              </a:lnSpc>
              <a:spcBef>
                <a:spcPts val="600"/>
              </a:spcBef>
              <a:tabLst>
                <a:tab pos="734060" algn="l"/>
              </a:tabLst>
            </a:pPr>
            <a:r>
              <a:rPr lang="pl" sz="2400" dirty="0">
                <a:latin typeface="Calibri"/>
              </a:rPr>
              <a:t>3)	ilość i rodzaj zbytej żywności.</a:t>
            </a:r>
          </a:p>
          <a:p>
            <a:pPr marL="421200" marR="0" indent="-457200" defTabSz="698060">
              <a:lnSpc>
                <a:spcPct val="88000"/>
              </a:lnSpc>
              <a:spcBef>
                <a:spcPts val="600"/>
              </a:spcBef>
              <a:buAutoNum type="arabicPeriod" startAt="2"/>
              <a:tabLst>
                <a:tab pos="698060" algn="l"/>
              </a:tabLst>
            </a:pPr>
            <a:r>
              <a:rPr lang="pl-PL" sz="2400" dirty="0">
                <a:latin typeface="Calibri"/>
              </a:rPr>
              <a:t>Informacje, o których mowa w ust. 1, umieszcza się w dokumentacji niezwłocznie po dokonaniu zbycia żywności do zakładów prowadzących handel detaliczny z przeznaczeniem dla konsumenta finalnego.</a:t>
            </a:r>
          </a:p>
          <a:p>
            <a:pPr marL="421200" marR="0" indent="-457200" defTabSz="698060">
              <a:lnSpc>
                <a:spcPct val="88000"/>
              </a:lnSpc>
              <a:spcBef>
                <a:spcPts val="600"/>
              </a:spcBef>
              <a:buAutoNum type="arabicPeriod" startAt="2"/>
              <a:tabLst>
                <a:tab pos="698060" algn="l"/>
              </a:tabLst>
            </a:pPr>
            <a:r>
              <a:rPr lang="pl-PL" sz="2400" dirty="0">
                <a:latin typeface="Calibri"/>
              </a:rPr>
              <a:t>Dokumentację przechowuje się przez dwa lata, licząc od końca roku kalendarzowego, za który została sporządzona.</a:t>
            </a:r>
            <a:endParaRPr lang="pl" sz="2400" dirty="0">
              <a:latin typeface="Calibri"/>
            </a:endParaRPr>
          </a:p>
        </p:txBody>
      </p:sp>
    </p:spTree>
  </p:cSld>
  <p:clrMapOvr>
    <a:overrideClrMapping bg1="lt1" tx1="dk1" bg2="lt2" tx2="dk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4517136" y="521208"/>
            <a:ext cx="3066288" cy="298704"/>
          </a:xfrm>
          <a:prstGeom prst="rect">
            <a:avLst/>
          </a:prstGeom>
          <a:noFill/>
        </p:spPr>
        <p:txBody>
          <a:bodyPr wrap="none" lIns="0" tIns="0" rIns="0" bIns="0">
            <a:noAutofit/>
          </a:bodyPr>
          <a:lstStyle/>
          <a:p>
            <a:pPr marL="0" marR="0" indent="0" algn="ctr"/>
            <a:r>
              <a:rPr lang="pl" sz="2400" b="1">
                <a:solidFill>
                  <a:srgbClr val="002060"/>
                </a:solidFill>
                <a:latin typeface="Calibri"/>
              </a:rPr>
              <a:t>Rozporządzenia krajowe</a:t>
            </a:r>
          </a:p>
        </p:txBody>
      </p:sp>
      <p:sp>
        <p:nvSpPr>
          <p:cNvPr id="3" name="Prostokąt 2"/>
          <p:cNvSpPr/>
          <p:nvPr/>
        </p:nvSpPr>
        <p:spPr>
          <a:xfrm>
            <a:off x="594360" y="2076450"/>
            <a:ext cx="10527792" cy="2428874"/>
          </a:xfrm>
          <a:prstGeom prst="rect">
            <a:avLst/>
          </a:prstGeom>
          <a:noFill/>
        </p:spPr>
        <p:txBody>
          <a:bodyPr lIns="0" tIns="0" rIns="0" bIns="0">
            <a:noAutofit/>
          </a:bodyPr>
          <a:lstStyle/>
          <a:p>
            <a:pPr marL="0" marR="0" indent="0" defTabSz="237744">
              <a:lnSpc>
                <a:spcPct val="87000"/>
              </a:lnSpc>
              <a:spcBef>
                <a:spcPts val="600"/>
              </a:spcBef>
              <a:tabLst>
                <a:tab pos="237744" algn="l"/>
              </a:tabLst>
            </a:pPr>
            <a:r>
              <a:rPr lang="pl-PL" sz="2400" dirty="0">
                <a:latin typeface="Calibri"/>
              </a:rPr>
              <a:t>Rozporządzenie Ministra Rolnictwa i Rozwoju Wsi z dnia 27 lipca 2022 r. w sprawie sposobu ustalania weterynaryjnego numeru identyfikacyjnego (Dz.U. poz. 1640):</a:t>
            </a:r>
          </a:p>
          <a:p>
            <a:pPr marL="192600" marR="0" indent="-228600" defTabSz="430344">
              <a:lnSpc>
                <a:spcPct val="87000"/>
              </a:lnSpc>
              <a:spcBef>
                <a:spcPts val="600"/>
              </a:spcBef>
              <a:tabLst>
                <a:tab pos="430344" algn="l"/>
              </a:tabLst>
            </a:pPr>
            <a:r>
              <a:rPr lang="pl" sz="2400" dirty="0">
                <a:latin typeface="Arial"/>
              </a:rPr>
              <a:t>•</a:t>
            </a:r>
            <a:r>
              <a:rPr lang="pl" sz="2400" dirty="0">
                <a:latin typeface="Calibri"/>
              </a:rPr>
              <a:t>	wykaz symboli określających rodzaj działalności prowadzonej w zakładach podlegających nadzorowi IW został odpowiednio uzupełniony o </a:t>
            </a:r>
            <a:r>
              <a:rPr lang="pl" sz="2400" b="1" dirty="0">
                <a:latin typeface="Calibri"/>
              </a:rPr>
              <a:t>symbol 35 </a:t>
            </a:r>
            <a:r>
              <a:rPr lang="pl" sz="2400" dirty="0">
                <a:latin typeface="Calibri"/>
              </a:rPr>
              <a:t>-dla prowadzenia działalności „rolniczy handel detaliczny” produktami pochodzenia zwierzęcego lub żywnością zawierającą jednocześnie środki spożywcze pochodzenia niezwierzęcego i produkty pochodzenia zwierzęcego</a:t>
            </a:r>
          </a:p>
        </p:txBody>
      </p:sp>
    </p:spTree>
  </p:cSld>
  <p:clrMapOvr>
    <a:overrideClrMapping bg1="lt1" tx1="dk1" bg2="lt2" tx2="dk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4517136" y="521208"/>
            <a:ext cx="3066288" cy="298704"/>
          </a:xfrm>
          <a:prstGeom prst="rect">
            <a:avLst/>
          </a:prstGeom>
          <a:noFill/>
        </p:spPr>
        <p:txBody>
          <a:bodyPr wrap="none" lIns="0" tIns="0" rIns="0" bIns="0">
            <a:noAutofit/>
          </a:bodyPr>
          <a:lstStyle/>
          <a:p>
            <a:pPr marL="0" marR="0" indent="0" algn="ctr"/>
            <a:r>
              <a:rPr lang="pl" sz="2400" b="1">
                <a:solidFill>
                  <a:srgbClr val="002060"/>
                </a:solidFill>
                <a:latin typeface="Calibri"/>
              </a:rPr>
              <a:t>Rozporządzenia krajowe</a:t>
            </a:r>
          </a:p>
        </p:txBody>
      </p:sp>
      <p:sp>
        <p:nvSpPr>
          <p:cNvPr id="3" name="Prostokąt 2"/>
          <p:cNvSpPr/>
          <p:nvPr/>
        </p:nvSpPr>
        <p:spPr>
          <a:xfrm>
            <a:off x="584835" y="1921764"/>
            <a:ext cx="10536936" cy="2734056"/>
          </a:xfrm>
          <a:prstGeom prst="rect">
            <a:avLst/>
          </a:prstGeom>
          <a:noFill/>
        </p:spPr>
        <p:txBody>
          <a:bodyPr lIns="0" tIns="0" rIns="0" bIns="0">
            <a:noAutofit/>
          </a:bodyPr>
          <a:lstStyle/>
          <a:p>
            <a:pPr marL="0" marR="0" indent="0" defTabSz="237744">
              <a:lnSpc>
                <a:spcPct val="88000"/>
              </a:lnSpc>
              <a:tabLst>
                <a:tab pos="237744" algn="l"/>
              </a:tabLst>
            </a:pPr>
            <a:r>
              <a:rPr lang="pl" sz="2400" dirty="0">
                <a:latin typeface="Calibri"/>
              </a:rPr>
              <a:t>Rozporządzenie Ministra Rolnictwa i Rozwoju Wsi z dnia 16 grudnia 2016 r.</a:t>
            </a:r>
          </a:p>
          <a:p>
            <a:pPr marL="192600" marR="0" indent="0">
              <a:lnSpc>
                <a:spcPct val="88000"/>
              </a:lnSpc>
            </a:pPr>
            <a:r>
              <a:rPr lang="pl" sz="2400" i="1" dirty="0">
                <a:latin typeface="Calibri"/>
              </a:rPr>
              <a:t>w sprawie rejestru zakładów produkujących produkty pochodzenia zwierzęcego lub wprowadzających na rynek te produkty oraz wykazów takich zakładów</a:t>
            </a:r>
          </a:p>
          <a:p>
            <a:pPr marL="0" marR="0" indent="228600">
              <a:lnSpc>
                <a:spcPct val="88000"/>
              </a:lnSpc>
              <a:spcAft>
                <a:spcPts val="700"/>
              </a:spcAft>
            </a:pPr>
            <a:r>
              <a:rPr lang="pl" sz="2400" dirty="0">
                <a:latin typeface="Calibri"/>
              </a:rPr>
              <a:t>(Dz. U. poz. 2192 z późn. </a:t>
            </a:r>
            <a:r>
              <a:rPr lang="pl-PL" sz="2400" dirty="0">
                <a:latin typeface="Calibri"/>
              </a:rPr>
              <a:t>z</a:t>
            </a:r>
            <a:r>
              <a:rPr lang="pl" sz="2400" dirty="0">
                <a:latin typeface="Calibri"/>
              </a:rPr>
              <a:t>m.):</a:t>
            </a:r>
          </a:p>
          <a:p>
            <a:pPr marL="192600" marR="0" indent="-228600" defTabSz="430344">
              <a:lnSpc>
                <a:spcPct val="87000"/>
              </a:lnSpc>
              <a:tabLst>
                <a:tab pos="430344" algn="l"/>
              </a:tabLst>
            </a:pPr>
            <a:r>
              <a:rPr lang="pl" sz="2400" dirty="0">
                <a:latin typeface="Arial"/>
              </a:rPr>
              <a:t>•</a:t>
            </a:r>
            <a:r>
              <a:rPr lang="pl" sz="2400" dirty="0">
                <a:latin typeface="Calibri"/>
              </a:rPr>
              <a:t>	rejestr prowadzony przez PLW został odpowiednio uzupełniony o informacje dotyczące nadzorowania działalności „rolniczy handel detaliczny” produktami pochodzenia zwierzęcego lub żywnością zawierającą jednocześnie środki spożywcze pochodzenia niezwierzęcego i produkty pochodzenia zwierzęcego</a:t>
            </a:r>
          </a:p>
        </p:txBody>
      </p:sp>
    </p:spTree>
  </p:cSld>
  <p:clrMapOvr>
    <a:overrideClrMapping bg1="lt1" tx1="dk1" bg2="lt2" tx2="dk2" accent1="accent1" accent2="accent2" accent3="accent3" accent4="accent4" accent5="accent5" accent6="accent6" hlink="hlink" folHlink="folHlink"/>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Prostokąt 1"/>
          <p:cNvSpPr/>
          <p:nvPr/>
        </p:nvSpPr>
        <p:spPr>
          <a:xfrm>
            <a:off x="3977640" y="2667000"/>
            <a:ext cx="3925824" cy="411480"/>
          </a:xfrm>
          <a:prstGeom prst="rect">
            <a:avLst/>
          </a:prstGeom>
          <a:noFill/>
        </p:spPr>
        <p:txBody>
          <a:bodyPr wrap="none" lIns="0" tIns="0" rIns="0" bIns="0">
            <a:noAutofit/>
          </a:bodyPr>
          <a:lstStyle/>
          <a:p>
            <a:pPr marL="0" marR="0" indent="0" algn="ctr"/>
            <a:r>
              <a:rPr lang="pl" sz="3600" b="1">
                <a:solidFill>
                  <a:srgbClr val="002060"/>
                </a:solidFill>
                <a:latin typeface="Calibri"/>
              </a:rPr>
              <a:t>DZIĘKUJĘ ZA UWAGĘ</a:t>
            </a:r>
          </a:p>
        </p:txBody>
      </p:sp>
    </p:spTree>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5913</Words>
  <Application>Microsoft Office PowerPoint</Application>
  <PresentationFormat>Panoramiczny</PresentationFormat>
  <Paragraphs>251</Paragraphs>
  <Slides>46</Slides>
  <Notes>0</Notes>
  <HiddenSlides>0</HiddenSlides>
  <MMClips>0</MMClips>
  <ScaleCrop>false</ScaleCrop>
  <HeadingPairs>
    <vt:vector size="6" baseType="variant">
      <vt:variant>
        <vt:lpstr>Używane czcionki</vt:lpstr>
      </vt:variant>
      <vt:variant>
        <vt:i4>2</vt:i4>
      </vt:variant>
      <vt:variant>
        <vt:lpstr>Motyw</vt:lpstr>
      </vt:variant>
      <vt:variant>
        <vt:i4>1</vt:i4>
      </vt:variant>
      <vt:variant>
        <vt:lpstr>Tytuły slajdów</vt:lpstr>
      </vt:variant>
      <vt:variant>
        <vt:i4>46</vt:i4>
      </vt:variant>
    </vt:vector>
  </HeadingPairs>
  <TitlesOfParts>
    <vt:vector size="49" baseType="lpstr">
      <vt:lpstr>Arial</vt:lpstr>
      <vt:lpstr>Calibri</vt:lpstr>
      <vt:lpstr>Office Theme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subject/>
  <dc:creator>Maja Czerwińska</dc:creator>
  <cp:keywords/>
  <cp:lastModifiedBy>Iwona Zawinowska</cp:lastModifiedBy>
  <cp:revision>1</cp:revision>
  <dcterms:modified xsi:type="dcterms:W3CDTF">2025-10-07T12:28:48Z</dcterms:modified>
</cp:coreProperties>
</file>