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0AD46847-E7FE-4C90-887E-600153501832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9"/>
            <p14:sldId id="265"/>
            <p14:sldId id="266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8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FC156-7093-4384-8AC4-46AC853C8F59}" type="datetimeFigureOut">
              <a:rPr lang="pl-PL" smtClean="0"/>
              <a:t>07.10.2025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FE772-AA6A-44C5-A7A3-E3A87978FE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6268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FE772-AA6A-44C5-A7A3-E3A87978FED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7865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hyperlink" Target="http://www.wetgiw.gov.p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984" y="173736"/>
            <a:ext cx="2325624" cy="210616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1755648" y="2481072"/>
            <a:ext cx="5650992" cy="141122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107000"/>
              </a:lnSpc>
            </a:pPr>
            <a:r>
              <a:rPr lang="de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</a:rPr>
              <a:t>Procedura </a:t>
            </a:r>
            <a:r>
              <a:rPr lang="pl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</a:rPr>
              <a:t>rejestracji podmiotów prowadzących rolniczy handel detaliczny</a:t>
            </a:r>
          </a:p>
        </p:txBody>
      </p:sp>
      <p:sp>
        <p:nvSpPr>
          <p:cNvPr id="4" name="Prostokąt 3"/>
          <p:cNvSpPr/>
          <p:nvPr/>
        </p:nvSpPr>
        <p:spPr>
          <a:xfrm>
            <a:off x="1426464" y="5166360"/>
            <a:ext cx="6434328" cy="70104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spcAft>
                <a:spcPts val="280"/>
              </a:spcAft>
            </a:pPr>
            <a:r>
              <a:rPr lang="pl" sz="2800" b="1" dirty="0">
                <a:latin typeface="Bookman Old Style"/>
              </a:rPr>
              <a:t>Główny Inspektorat Weterynarii</a:t>
            </a:r>
          </a:p>
          <a:p>
            <a:pPr marL="0" marR="0" indent="0" algn="ctr"/>
            <a:r>
              <a:rPr lang="pl" sz="1800" dirty="0">
                <a:latin typeface="Bookman Old Style"/>
              </a:rPr>
              <a:t>Biuro Bezpieczeństwa Żywności Pochodzenia Zwierzęcego</a:t>
            </a:r>
          </a:p>
        </p:txBody>
      </p:sp>
      <p:sp>
        <p:nvSpPr>
          <p:cNvPr id="5" name="Prostokąt 4"/>
          <p:cNvSpPr/>
          <p:nvPr/>
        </p:nvSpPr>
        <p:spPr>
          <a:xfrm>
            <a:off x="3502152" y="6687312"/>
            <a:ext cx="2121408" cy="1432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endParaRPr lang="pl" sz="1000" dirty="0">
              <a:latin typeface="Bookman Old Style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" y="88392"/>
            <a:ext cx="957072" cy="84124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573024" y="1066800"/>
            <a:ext cx="7891272" cy="46024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/>
            <a:r>
              <a:rPr lang="pl" sz="1600" b="1" dirty="0">
                <a:solidFill>
                  <a:srgbClr val="000099"/>
                </a:solidFill>
                <a:latin typeface="Bookman Old Style"/>
              </a:rPr>
              <a:t>Od dnia 1 stycznia 2017 r. istnieje możliwość prowadzenia przez rolników rolniczego handlu detalicznego</a:t>
            </a:r>
          </a:p>
        </p:txBody>
      </p:sp>
      <p:sp>
        <p:nvSpPr>
          <p:cNvPr id="4" name="Prostokąt 3"/>
          <p:cNvSpPr/>
          <p:nvPr/>
        </p:nvSpPr>
        <p:spPr>
          <a:xfrm>
            <a:off x="423672" y="1947672"/>
            <a:ext cx="8496808" cy="417880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just">
              <a:spcAft>
                <a:spcPts val="1890"/>
              </a:spcAft>
            </a:pPr>
            <a:r>
              <a:rPr lang="pl" sz="1600" dirty="0">
                <a:latin typeface="Bookman Old Style"/>
              </a:rPr>
              <a:t>Rozporządzenia wykonawcze do ustawy z dnia 16 listopada 2016 r. </a:t>
            </a:r>
            <a:r>
              <a:rPr lang="pl" sz="1600" i="1" dirty="0">
                <a:latin typeface="Bookman Old Style"/>
              </a:rPr>
              <a:t>o zmianie niektórych ustaw w celu ułatwienia sprzedaży żywności przez rolników</a:t>
            </a:r>
            <a:r>
              <a:rPr lang="pl" sz="1600" dirty="0">
                <a:latin typeface="Bookman Old Style"/>
              </a:rPr>
              <a:t> regulujące warunki prowadzenia działalności oraz rejestracji rolniczego handlu detalicznego:</a:t>
            </a:r>
          </a:p>
          <a:p>
            <a:pPr marL="321632" marR="0" indent="-342900" algn="just" defTabSz="638624">
              <a:spcAft>
                <a:spcPts val="1890"/>
              </a:spcAft>
              <a:tabLst>
                <a:tab pos="638624" algn="l"/>
              </a:tabLst>
            </a:pPr>
            <a:r>
              <a:rPr lang="pl" sz="1600" dirty="0">
                <a:latin typeface="Bookman Old Style"/>
              </a:rPr>
              <a:t>1)	</a:t>
            </a:r>
            <a:r>
              <a:rPr lang="pl-PL" sz="1600" dirty="0">
                <a:latin typeface="Bookman Old Style"/>
              </a:rPr>
              <a:t>rozporządzenie Ministra Rolnictwa i Rozwoju Wsi z dnia 12 września 2022 r. </a:t>
            </a:r>
            <a:r>
              <a:rPr lang="pl-PL" sz="1600" i="1" dirty="0">
                <a:latin typeface="Bookman Old Style"/>
              </a:rPr>
              <a:t>w sprawie maksymalnej ilości żywności zbywanej w ramach rolniczego handlu detalicznego oraz zakresu i sposobu jej dokumentowania</a:t>
            </a:r>
            <a:r>
              <a:rPr lang="pl-PL" sz="1600" dirty="0">
                <a:latin typeface="Bookman Old Style"/>
              </a:rPr>
              <a:t> </a:t>
            </a:r>
            <a:r>
              <a:rPr lang="pl" sz="1600" dirty="0">
                <a:latin typeface="Bookman Old Style"/>
              </a:rPr>
              <a:t>(Dz.U. poz. 1971)</a:t>
            </a:r>
          </a:p>
          <a:p>
            <a:pPr marL="321632" marR="0" indent="-342900" algn="just" defTabSz="638624">
              <a:spcAft>
                <a:spcPts val="1890"/>
              </a:spcAft>
              <a:buAutoNum type="arabicParenR" startAt="2"/>
              <a:tabLst>
                <a:tab pos="638624" algn="l"/>
              </a:tabLst>
            </a:pPr>
            <a:r>
              <a:rPr lang="pl" sz="1600" dirty="0">
                <a:latin typeface="Bookman Old Style"/>
              </a:rPr>
              <a:t>rozporządzenie Ministra Rolnictwa i Rozwoju Wsi z dnia 16 grudnia 2016 r. </a:t>
            </a:r>
            <a:r>
              <a:rPr lang="pl" sz="1600" i="1" dirty="0">
                <a:latin typeface="Bookman Old Style"/>
              </a:rPr>
              <a:t>w sprawie rejestru zakładów produkujących produkty pochodzenia zwierzęcego lub wprowadzających na rynek te produkty oraz wykazów takich zakładów </a:t>
            </a:r>
            <a:r>
              <a:rPr lang="pl" sz="1600" dirty="0">
                <a:latin typeface="Bookman Old Style"/>
              </a:rPr>
              <a:t>(Dz.U. poz. 2192 z późn. </a:t>
            </a:r>
            <a:r>
              <a:rPr lang="pl-PL" sz="1600" dirty="0">
                <a:latin typeface="Bookman Old Style"/>
              </a:rPr>
              <a:t>z</a:t>
            </a:r>
            <a:r>
              <a:rPr lang="pl" sz="1600" dirty="0">
                <a:latin typeface="Bookman Old Style"/>
              </a:rPr>
              <a:t>m.) </a:t>
            </a:r>
          </a:p>
          <a:p>
            <a:pPr marL="321632" marR="0" indent="-342900" algn="just" defTabSz="638624">
              <a:spcAft>
                <a:spcPts val="1890"/>
              </a:spcAft>
              <a:buAutoNum type="arabicParenR" startAt="2"/>
              <a:tabLst>
                <a:tab pos="638624" algn="l"/>
              </a:tabLst>
            </a:pPr>
            <a:r>
              <a:rPr lang="pl" sz="1600" dirty="0">
                <a:latin typeface="Bookman Old Style"/>
              </a:rPr>
              <a:t>rozporządzenie Ministra Rolnictwa i Rozwoju Wsi z dnia 27 lipca 2022 r. </a:t>
            </a:r>
            <a:r>
              <a:rPr lang="pl" sz="1600" i="1" dirty="0">
                <a:latin typeface="Bookman Old Style"/>
              </a:rPr>
              <a:t>w sprawie sposobu ustalania weterynaryjnego numeru identyfikacyjnego</a:t>
            </a:r>
            <a:r>
              <a:rPr lang="pl" sz="1600" dirty="0">
                <a:latin typeface="Bookman Old Style"/>
              </a:rPr>
              <a:t> (Dz.U. poz. 1640)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" y="57912"/>
            <a:ext cx="1109472" cy="984504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259080" y="1420368"/>
            <a:ext cx="8083296" cy="81381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24000"/>
              </a:lnSpc>
            </a:pPr>
            <a:r>
              <a:rPr lang="pl" sz="1600" dirty="0">
                <a:latin typeface="Bookman Old Style"/>
              </a:rPr>
              <a:t>Podmioty zamierzające prowadzić rolniczy handel detaliczny w zakresie produkcji i sprzedaży:</a:t>
            </a:r>
          </a:p>
          <a:p>
            <a:pPr marL="0" marR="0" indent="0">
              <a:lnSpc>
                <a:spcPct val="124000"/>
              </a:lnSpc>
            </a:pPr>
            <a:endParaRPr lang="pl" sz="1600" dirty="0">
              <a:latin typeface="Bookman Old Style"/>
            </a:endParaRPr>
          </a:p>
          <a:p>
            <a:pPr marL="285750" marR="0" indent="-285750" defTabSz="332232">
              <a:lnSpc>
                <a:spcPct val="88000"/>
              </a:lnSpc>
              <a:buFont typeface="Wingdings" panose="05000000000000000000" pitchFamily="2" charset="2"/>
              <a:buChar char="Ø"/>
              <a:tabLst>
                <a:tab pos="332232" algn="l"/>
              </a:tabLst>
            </a:pPr>
            <a:r>
              <a:rPr lang="pl" sz="1600" b="1" dirty="0">
                <a:latin typeface="Bookman Old Style"/>
              </a:rPr>
              <a:t>	</a:t>
            </a:r>
            <a:r>
              <a:rPr lang="pl" sz="1600" b="1" dirty="0">
                <a:solidFill>
                  <a:srgbClr val="000099"/>
                </a:solidFill>
                <a:latin typeface="Bookman Old Style"/>
              </a:rPr>
              <a:t>produktów pochodzenia zwierzęcego lub</a:t>
            </a:r>
          </a:p>
        </p:txBody>
      </p:sp>
      <p:sp>
        <p:nvSpPr>
          <p:cNvPr id="4" name="Prostokąt 3"/>
          <p:cNvSpPr/>
          <p:nvPr/>
        </p:nvSpPr>
        <p:spPr>
          <a:xfrm>
            <a:off x="271272" y="2590800"/>
            <a:ext cx="8613648" cy="120396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285750" marR="0" indent="-285750" defTabSz="633544">
              <a:lnSpc>
                <a:spcPct val="94000"/>
              </a:lnSpc>
              <a:buFont typeface="Wingdings" panose="05000000000000000000" pitchFamily="2" charset="2"/>
              <a:buChar char="Ø"/>
              <a:tabLst>
                <a:tab pos="633544" algn="l"/>
              </a:tabLst>
            </a:pPr>
            <a:r>
              <a:rPr lang="pl" sz="1600" b="1" dirty="0">
                <a:solidFill>
                  <a:srgbClr val="000099"/>
                </a:solidFill>
                <a:latin typeface="Bookman Old Style"/>
              </a:rPr>
              <a:t>żywności zawierającej jednocześnie środki spożywcze pochodzenia niezwierzęcego i produkty pochodzenia zwierzęcego tzw. „żywności złożonej”</a:t>
            </a:r>
            <a:r>
              <a:rPr lang="pl" sz="1600" b="1" dirty="0">
                <a:latin typeface="Bookman Old Style"/>
              </a:rPr>
              <a:t> </a:t>
            </a:r>
            <a:r>
              <a:rPr lang="pl" sz="1600" dirty="0">
                <a:latin typeface="Bookman Old Style"/>
              </a:rPr>
              <a:t>(niezależnie od udziału ilościowego produktów pochodzenia zwierzęcego w składzie produktu złożonego)</a:t>
            </a:r>
          </a:p>
        </p:txBody>
      </p:sp>
      <p:sp>
        <p:nvSpPr>
          <p:cNvPr id="5" name="Prostokąt 4"/>
          <p:cNvSpPr/>
          <p:nvPr/>
        </p:nvSpPr>
        <p:spPr>
          <a:xfrm>
            <a:off x="252984" y="4154424"/>
            <a:ext cx="8634984" cy="47244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/>
            <a:r>
              <a:rPr lang="pl" sz="1600" dirty="0">
                <a:latin typeface="Bookman Old Style"/>
              </a:rPr>
              <a:t>zobowiązane są złożyć do właściwego terytorialnie powiatowego lekarza weterynarii </a:t>
            </a:r>
            <a:r>
              <a:rPr lang="pl" sz="1600" b="1" dirty="0">
                <a:solidFill>
                  <a:srgbClr val="000099"/>
                </a:solidFill>
                <a:latin typeface="Bookman Old Style"/>
              </a:rPr>
              <a:t>wniosek o wpis zakładu do rejestru</a:t>
            </a:r>
            <a:r>
              <a:rPr lang="pl" sz="1600" dirty="0">
                <a:solidFill>
                  <a:srgbClr val="000099"/>
                </a:solidFill>
                <a:latin typeface="Bookman Old Style"/>
              </a:rPr>
              <a:t>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3246120" y="237744"/>
            <a:ext cx="2502408" cy="24993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pl" sz="1800" b="1" dirty="0">
                <a:latin typeface="Bookman Old Style"/>
              </a:rPr>
              <a:t>Procedura rejestracji</a:t>
            </a:r>
          </a:p>
        </p:txBody>
      </p:sp>
      <p:sp>
        <p:nvSpPr>
          <p:cNvPr id="6" name="Prostokąt 5"/>
          <p:cNvSpPr/>
          <p:nvPr/>
        </p:nvSpPr>
        <p:spPr>
          <a:xfrm>
            <a:off x="551688" y="868680"/>
            <a:ext cx="3008376" cy="148437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/>
            <a:endParaRPr lang="pl" sz="1400" dirty="0">
              <a:latin typeface="Bookman Old Style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084320" y="926592"/>
            <a:ext cx="4498848" cy="161340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>
              <a:lnSpc>
                <a:spcPct val="92000"/>
              </a:lnSpc>
            </a:pPr>
            <a:r>
              <a:rPr lang="pl" sz="1100" dirty="0">
                <a:latin typeface="Bookman Old Style"/>
              </a:rPr>
              <a:t>Informacje, które powinien zawierać wniosek oraz ewentualne dodatkowe dokumenty, które należy dołączyć do wniosku określa art. 21 ustawy z dnia 16 grudnia 2005 r. </a:t>
            </a:r>
            <a:r>
              <a:rPr lang="pl" sz="1100" i="1" dirty="0">
                <a:latin typeface="Bookman Old Style"/>
              </a:rPr>
              <a:t>o produktach pochodzenia zwierzęcego, m.in.:</a:t>
            </a:r>
          </a:p>
          <a:p>
            <a:pPr marL="0" marR="0" indent="0" defTabSz="179324">
              <a:lnSpc>
                <a:spcPct val="92000"/>
              </a:lnSpc>
              <a:tabLst>
                <a:tab pos="179324" algn="l"/>
              </a:tabLst>
            </a:pPr>
            <a:r>
              <a:rPr lang="pl" sz="1100" dirty="0">
                <a:latin typeface="Bookman Old Style"/>
              </a:rPr>
              <a:t>•	imię, nazwisko/nazwa i adres wnioskodawcy</a:t>
            </a:r>
          </a:p>
          <a:p>
            <a:pPr marL="182563" marR="0" indent="-182563" defTabSz="166624">
              <a:lnSpc>
                <a:spcPct val="91000"/>
              </a:lnSpc>
              <a:tabLst>
                <a:tab pos="182563" algn="l"/>
              </a:tabLst>
            </a:pPr>
            <a:r>
              <a:rPr lang="pl" sz="1100" dirty="0">
                <a:latin typeface="Bookman Old Style"/>
              </a:rPr>
              <a:t>•	numer identyfikacyjny w ewidencji gospodarstw rolnych, o ile     wnioskodawca taki nr posiada,</a:t>
            </a:r>
          </a:p>
          <a:p>
            <a:pPr marL="0" marR="0" indent="0" defTabSz="179324">
              <a:lnSpc>
                <a:spcPct val="92000"/>
              </a:lnSpc>
              <a:tabLst>
                <a:tab pos="179324" algn="l"/>
              </a:tabLst>
            </a:pPr>
            <a:r>
              <a:rPr lang="pl" sz="1100" dirty="0">
                <a:latin typeface="Bookman Old Style"/>
              </a:rPr>
              <a:t>•</a:t>
            </a:r>
            <a:r>
              <a:rPr lang="pl" sz="1100" b="1" dirty="0">
                <a:solidFill>
                  <a:srgbClr val="000099"/>
                </a:solidFill>
                <a:latin typeface="Bookman Old Style"/>
              </a:rPr>
              <a:t>	określenie rodzaju i zakresu działalności</a:t>
            </a:r>
            <a:r>
              <a:rPr lang="pl" sz="1100" dirty="0">
                <a:solidFill>
                  <a:srgbClr val="000099"/>
                </a:solidFill>
                <a:latin typeface="Bookman Old Style"/>
              </a:rPr>
              <a:t>,</a:t>
            </a:r>
          </a:p>
          <a:p>
            <a:pPr marL="182563" marR="0" indent="-182563">
              <a:lnSpc>
                <a:spcPct val="92000"/>
              </a:lnSpc>
            </a:pPr>
            <a:r>
              <a:rPr lang="pl" sz="1100" dirty="0">
                <a:latin typeface="Bookman Old Style"/>
              </a:rPr>
              <a:t>•   określenie lokalizacji zakładu i planowanego miejsca zbywania    żywności</a:t>
            </a:r>
          </a:p>
        </p:txBody>
      </p:sp>
      <p:sp>
        <p:nvSpPr>
          <p:cNvPr id="8" name="Prostokąt 7"/>
          <p:cNvSpPr/>
          <p:nvPr/>
        </p:nvSpPr>
        <p:spPr>
          <a:xfrm>
            <a:off x="554736" y="3496056"/>
            <a:ext cx="3002280" cy="101803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/>
            <a:endParaRPr lang="pl" sz="1400" dirty="0">
              <a:latin typeface="Bookman Old Style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4084320" y="3779520"/>
            <a:ext cx="4358640" cy="50596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>
              <a:lnSpc>
                <a:spcPct val="91000"/>
              </a:lnSpc>
            </a:pPr>
            <a:r>
              <a:rPr lang="pl" sz="1200" b="1" dirty="0">
                <a:solidFill>
                  <a:srgbClr val="000099"/>
                </a:solidFill>
                <a:latin typeface="Bookman Old Style"/>
              </a:rPr>
              <a:t>nie jest </a:t>
            </a:r>
            <a:r>
              <a:rPr lang="pl" sz="1200" dirty="0">
                <a:latin typeface="Bookman Old Style"/>
              </a:rPr>
              <a:t>wymagane sporządzanie </a:t>
            </a:r>
            <a:r>
              <a:rPr lang="pl" sz="1200" u="sng" dirty="0">
                <a:latin typeface="Bookman Old Style"/>
              </a:rPr>
              <a:t>projektu technologicznego ani kontrola na miejscu przed rejestracją zakładu</a:t>
            </a:r>
          </a:p>
        </p:txBody>
      </p:sp>
      <p:sp>
        <p:nvSpPr>
          <p:cNvPr id="10" name="Prostokąt 9"/>
          <p:cNvSpPr/>
          <p:nvPr/>
        </p:nvSpPr>
        <p:spPr>
          <a:xfrm>
            <a:off x="4572000" y="5042408"/>
            <a:ext cx="3496056" cy="128016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/>
            <a:endParaRPr lang="pl" sz="1700" i="1" dirty="0">
              <a:solidFill>
                <a:srgbClr val="4E7FBA"/>
              </a:solidFill>
              <a:latin typeface="Arial"/>
            </a:endParaRPr>
          </a:p>
        </p:txBody>
      </p:sp>
      <p:sp>
        <p:nvSpPr>
          <p:cNvPr id="11" name="Strzałka: zakrzywiona w prawo 10">
            <a:extLst>
              <a:ext uri="{FF2B5EF4-FFF2-40B4-BE49-F238E27FC236}">
                <a16:creationId xmlns:a16="http://schemas.microsoft.com/office/drawing/2014/main" id="{12871863-BAB4-BEEA-18F0-244AEA85BF73}"/>
              </a:ext>
            </a:extLst>
          </p:cNvPr>
          <p:cNvSpPr/>
          <p:nvPr/>
        </p:nvSpPr>
        <p:spPr>
          <a:xfrm rot="20765681">
            <a:off x="633909" y="4968358"/>
            <a:ext cx="2149356" cy="1739070"/>
          </a:xfrm>
          <a:prstGeom prst="curvedRightArrow">
            <a:avLst>
              <a:gd name="adj1" fmla="val 25000"/>
              <a:gd name="adj2" fmla="val 29713"/>
              <a:gd name="adj3" fmla="val 30322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14BA7939-4B76-EBE2-3F60-1F4E8224E028}"/>
              </a:ext>
            </a:extLst>
          </p:cNvPr>
          <p:cNvSpPr/>
          <p:nvPr/>
        </p:nvSpPr>
        <p:spPr>
          <a:xfrm>
            <a:off x="456438" y="670560"/>
            <a:ext cx="3195320" cy="1964156"/>
          </a:xfrm>
          <a:prstGeom prst="roundRect">
            <a:avLst/>
          </a:prstGeom>
          <a:ln>
            <a:prstDash val="soli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Wniosek o wpis zakładu prowadzącego rolniczy handel detaliczny do rejestru PLW należy złożyć pisemnie w terminie 30 dni przed dniem rozpoczęcia planowanej działalności do właściwego terytorialnie PLW</a:t>
            </a:r>
          </a:p>
        </p:txBody>
      </p:sp>
      <p:sp>
        <p:nvSpPr>
          <p:cNvPr id="14" name="Strzałka: w dół 13">
            <a:extLst>
              <a:ext uri="{FF2B5EF4-FFF2-40B4-BE49-F238E27FC236}">
                <a16:creationId xmlns:a16="http://schemas.microsoft.com/office/drawing/2014/main" id="{16DB178C-8071-6FDC-3D9B-C7A27C74E577}"/>
              </a:ext>
            </a:extLst>
          </p:cNvPr>
          <p:cNvSpPr/>
          <p:nvPr/>
        </p:nvSpPr>
        <p:spPr>
          <a:xfrm>
            <a:off x="1749298" y="2730106"/>
            <a:ext cx="609600" cy="6451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BF10AE96-D9FD-72A6-5903-63BC46E72D28}"/>
              </a:ext>
            </a:extLst>
          </p:cNvPr>
          <p:cNvSpPr/>
          <p:nvPr/>
        </p:nvSpPr>
        <p:spPr>
          <a:xfrm>
            <a:off x="456438" y="3470656"/>
            <a:ext cx="3195320" cy="148437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PLW wydaje decyzję administracyjną o wpisie zakładu do rejestru i nadaje weterynaryjny numer identyfikacyjny takiemu zakładowi</a:t>
            </a:r>
          </a:p>
        </p:txBody>
      </p: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9E26F4A6-E52B-A487-21C2-0C474362A79F}"/>
              </a:ext>
            </a:extLst>
          </p:cNvPr>
          <p:cNvSpPr/>
          <p:nvPr/>
        </p:nvSpPr>
        <p:spPr>
          <a:xfrm>
            <a:off x="4358640" y="4735576"/>
            <a:ext cx="3896868" cy="148437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Zakład może rozpocząć działalność w zakresie rolniczego handlu detalicznego po uzyskaniu decyzji administracyjnej o wpisie do rejestru PLW i nadaniu zakładowi WNI</a:t>
            </a:r>
            <a:r>
              <a:rPr lang="pl-PL" dirty="0"/>
              <a:t>	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108960" y="374904"/>
            <a:ext cx="2499360" cy="20726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pl" sz="1800" b="1">
                <a:latin typeface="Bookman Old Style"/>
              </a:rPr>
              <a:t>Pośrednictwo w RHD</a:t>
            </a:r>
          </a:p>
        </p:txBody>
      </p:sp>
      <p:sp>
        <p:nvSpPr>
          <p:cNvPr id="3" name="Prostokąt 2"/>
          <p:cNvSpPr/>
          <p:nvPr/>
        </p:nvSpPr>
        <p:spPr>
          <a:xfrm>
            <a:off x="448056" y="862584"/>
            <a:ext cx="8360664" cy="527913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just">
              <a:spcAft>
                <a:spcPts val="1890"/>
              </a:spcAft>
            </a:pPr>
            <a:r>
              <a:rPr lang="pl" sz="1600" dirty="0">
                <a:latin typeface="Bookman Old Style"/>
              </a:rPr>
              <a:t>Zgodnie z przepisami ustawy z dnia 25 sierpnia 2016 r. </a:t>
            </a:r>
            <a:r>
              <a:rPr lang="pl" sz="1600" i="1" dirty="0">
                <a:latin typeface="Bookman Old Style"/>
              </a:rPr>
              <a:t>o bezpieczeństwie żywności i żywienia</a:t>
            </a:r>
            <a:r>
              <a:rPr lang="pl" sz="1600" dirty="0">
                <a:latin typeface="Bookman Old Style"/>
              </a:rPr>
              <a:t> (Dz.U. 2022 poz. 2132, z późn. zm.), produkcja i zbywanie żywności w ramach rolniczego handlu detalicznego co do zasady nie mogą być dokonywane z udziałem pośrednika.</a:t>
            </a:r>
          </a:p>
          <a:p>
            <a:pPr marL="0" marR="0" indent="0" algn="just">
              <a:spcAft>
                <a:spcPts val="280"/>
              </a:spcAft>
            </a:pPr>
            <a:r>
              <a:rPr lang="pl" sz="1600" dirty="0">
                <a:latin typeface="Bookman Old Style"/>
              </a:rPr>
              <a:t>Udział pośrednika w zbywaniu żywności w ramach rolniczego handlu detalicznego został dopuszczony jedynie podczas zbywania takiej żywności w trakcie wystaw, festynów, targów lub kiermaszy, organizowanych w celu promocji tej żywności, pod warunkiem, że taki pośrednik zbywa żywność:</a:t>
            </a:r>
          </a:p>
          <a:p>
            <a:pPr marL="0" marR="0" indent="0" algn="just">
              <a:spcAft>
                <a:spcPts val="280"/>
              </a:spcAft>
            </a:pPr>
            <a:endParaRPr lang="pl" sz="1600" dirty="0">
              <a:latin typeface="Bookman Old Style"/>
            </a:endParaRPr>
          </a:p>
          <a:p>
            <a:pPr marL="0" marR="0" indent="0" defTabSz="283464">
              <a:tabLst>
                <a:tab pos="283464" algn="l"/>
              </a:tabLst>
            </a:pPr>
            <a:r>
              <a:rPr lang="pl" sz="1600" dirty="0">
                <a:latin typeface="Arial"/>
              </a:rPr>
              <a:t>•	</a:t>
            </a:r>
            <a:r>
              <a:rPr lang="pl" sz="1600" dirty="0">
                <a:latin typeface="Bookman Old Style"/>
              </a:rPr>
              <a:t>wyprodukowaną przez tego pośrednika w ramach rolniczego handlu</a:t>
            </a:r>
          </a:p>
          <a:p>
            <a:pPr marL="0" marR="0" indent="381000">
              <a:spcAft>
                <a:spcPts val="280"/>
              </a:spcAft>
            </a:pPr>
            <a:r>
              <a:rPr lang="pl-PL" sz="1600" dirty="0">
                <a:latin typeface="Bookman Old Style"/>
              </a:rPr>
              <a:t>d</a:t>
            </a:r>
            <a:r>
              <a:rPr lang="pl" sz="1600" dirty="0">
                <a:latin typeface="Bookman Old Style"/>
              </a:rPr>
              <a:t>etalicznego</a:t>
            </a:r>
          </a:p>
          <a:p>
            <a:pPr marL="0" marR="0" indent="381000">
              <a:spcAft>
                <a:spcPts val="280"/>
              </a:spcAft>
            </a:pPr>
            <a:endParaRPr lang="pl" sz="1600" dirty="0">
              <a:latin typeface="Bookman Old Style"/>
            </a:endParaRPr>
          </a:p>
          <a:p>
            <a:pPr marL="0" marR="0" indent="0" defTabSz="283464">
              <a:tabLst>
                <a:tab pos="283464" algn="l"/>
              </a:tabLst>
            </a:pPr>
            <a:r>
              <a:rPr lang="pl" sz="1600" dirty="0">
                <a:latin typeface="Arial"/>
              </a:rPr>
              <a:t>•	</a:t>
            </a:r>
            <a:r>
              <a:rPr lang="pl" sz="1600" dirty="0">
                <a:latin typeface="Bookman Old Style"/>
              </a:rPr>
              <a:t>wyprodukowaną przez inny podmiot prowadzący rolniczy handel detaliczny na</a:t>
            </a:r>
          </a:p>
          <a:p>
            <a:pPr marL="345000" marR="0" indent="0">
              <a:spcAft>
                <a:spcPts val="1890"/>
              </a:spcAft>
            </a:pPr>
            <a:r>
              <a:rPr lang="pl" sz="1600" dirty="0">
                <a:latin typeface="Bookman Old Style"/>
              </a:rPr>
              <a:t>obszarze powiatu, w którym pośrednik ten prowadzi produkcję żywności w ramach rolniczego handlu detalicznego lub na obszarze powiatu sąsiadującego z tym powiatem.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" y="57912"/>
            <a:ext cx="1109472" cy="984504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3078480" y="377952"/>
            <a:ext cx="2560320" cy="20421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pl" sz="1800" b="1" dirty="0">
                <a:latin typeface="Bookman Old Style"/>
              </a:rPr>
              <a:t>Pszczelarstwo - działalność RHD</a:t>
            </a:r>
          </a:p>
        </p:txBody>
      </p:sp>
      <p:sp>
        <p:nvSpPr>
          <p:cNvPr id="4" name="Prostokąt 3"/>
          <p:cNvSpPr/>
          <p:nvPr/>
        </p:nvSpPr>
        <p:spPr>
          <a:xfrm>
            <a:off x="524256" y="1274064"/>
            <a:ext cx="8049768" cy="120091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just"/>
            <a:r>
              <a:rPr lang="pl" sz="1600" dirty="0">
                <a:latin typeface="Bookman Old Style"/>
              </a:rPr>
              <a:t>Zgodnie z art. 21 ust. 2 pkt la ustawy z dnia 16 grudnia 2005 r. </a:t>
            </a:r>
            <a:r>
              <a:rPr lang="pl" sz="1600" i="1" dirty="0">
                <a:latin typeface="Bookman Old Style"/>
              </a:rPr>
              <a:t>o produktach pochodzenia zwierzęcego</a:t>
            </a:r>
            <a:r>
              <a:rPr lang="pl" sz="1600" dirty="0">
                <a:latin typeface="Bookman Old Style"/>
              </a:rPr>
              <a:t> (Dz. U. z </a:t>
            </a:r>
            <a:r>
              <a:rPr lang="pl-PL" sz="1600" dirty="0">
                <a:latin typeface="Bookman Old Style"/>
              </a:rPr>
              <a:t>2023 r. poz. 872) </a:t>
            </a:r>
            <a:r>
              <a:rPr lang="pl" sz="1600" dirty="0">
                <a:latin typeface="Bookman Old Style"/>
              </a:rPr>
              <a:t>we wniosku o wpis do rejestru zakładów składanym do powiatowego lekarza weterynarii należy podać </a:t>
            </a:r>
            <a:r>
              <a:rPr lang="pl" sz="1600" b="1" dirty="0">
                <a:solidFill>
                  <a:srgbClr val="000099"/>
                </a:solidFill>
                <a:latin typeface="Bookman Old Style"/>
              </a:rPr>
              <a:t>numer identyfikacyjny w ewidencji gospodarstw rolnych jedynie w przypadku jeżeli wnioskodawca taki numer posiada</a:t>
            </a:r>
            <a:r>
              <a:rPr lang="pl" sz="1600" dirty="0">
                <a:latin typeface="Bookman Old Style"/>
              </a:rPr>
              <a:t>.</a:t>
            </a:r>
          </a:p>
        </p:txBody>
      </p:sp>
      <p:sp>
        <p:nvSpPr>
          <p:cNvPr id="5" name="Prostokąt 4"/>
          <p:cNvSpPr/>
          <p:nvPr/>
        </p:nvSpPr>
        <p:spPr>
          <a:xfrm>
            <a:off x="524256" y="2927605"/>
            <a:ext cx="7943088" cy="291084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just">
              <a:spcAft>
                <a:spcPts val="1890"/>
              </a:spcAft>
            </a:pPr>
            <a:r>
              <a:rPr lang="pl" sz="1600" b="1" dirty="0">
                <a:solidFill>
                  <a:srgbClr val="000099"/>
                </a:solidFill>
                <a:latin typeface="Bookman Old Style"/>
              </a:rPr>
              <a:t>Pszczelarze </a:t>
            </a:r>
            <a:r>
              <a:rPr lang="pl" sz="1600" dirty="0">
                <a:latin typeface="Bookman Old Style"/>
              </a:rPr>
              <a:t>nieposiadający takiego numeru, w przypadku składania ww. wniosku, nie są zobowiązani do jego podawania.</a:t>
            </a:r>
          </a:p>
          <a:p>
            <a:pPr marL="0" marR="0" indent="0" algn="just">
              <a:spcAft>
                <a:spcPts val="280"/>
              </a:spcAft>
            </a:pPr>
            <a:r>
              <a:rPr lang="pl" sz="1600" dirty="0">
                <a:latin typeface="Bookman Old Style"/>
              </a:rPr>
              <a:t>Niemniej jednak pszczelarze składający ww. wniosek powinni do niego załączyć </a:t>
            </a:r>
            <a:r>
              <a:rPr lang="pl" sz="1600" b="1" dirty="0">
                <a:solidFill>
                  <a:srgbClr val="000099"/>
                </a:solidFill>
                <a:latin typeface="Bookman Old Style"/>
              </a:rPr>
              <a:t>oświadczenie podmiotu potwierdzające utrzymywanie pszczół</a:t>
            </a:r>
            <a:r>
              <a:rPr lang="pl" sz="1600" dirty="0">
                <a:latin typeface="Bookman Old Style"/>
              </a:rPr>
              <a:t>, o którym mowa w art. 21 ust. 3 pkt 5 ww. ustawy, pod warunkiem, że taki wniosek jest składany przez podmiot niepodlegający obowiązkowi:</a:t>
            </a:r>
          </a:p>
          <a:p>
            <a:pPr marL="0" marR="0" indent="0" algn="just" defTabSz="305816">
              <a:spcAft>
                <a:spcPts val="280"/>
              </a:spcAft>
              <a:tabLst>
                <a:tab pos="305816" algn="l"/>
              </a:tabLst>
            </a:pPr>
            <a:r>
              <a:rPr lang="pl" sz="1600" dirty="0">
                <a:latin typeface="Arial"/>
              </a:rPr>
              <a:t>•	</a:t>
            </a:r>
            <a:r>
              <a:rPr lang="pl" sz="1600" dirty="0">
                <a:latin typeface="Bookman Old Style"/>
              </a:rPr>
              <a:t>wpisu do Krajowego Rejestru Sądowego,</a:t>
            </a:r>
          </a:p>
          <a:p>
            <a:pPr marL="0" marR="0" indent="0" algn="just" defTabSz="305816">
              <a:spcAft>
                <a:spcPts val="280"/>
              </a:spcAft>
              <a:tabLst>
                <a:tab pos="305816" algn="l"/>
              </a:tabLst>
            </a:pPr>
            <a:r>
              <a:rPr lang="pl" sz="1600" dirty="0">
                <a:latin typeface="Arial"/>
              </a:rPr>
              <a:t>•	</a:t>
            </a:r>
            <a:r>
              <a:rPr lang="pl" sz="1600" dirty="0">
                <a:latin typeface="Bookman Old Style"/>
              </a:rPr>
              <a:t>wpisu do Centralnej Ewidencji i Informacji o Działalności Gospodarczej,</a:t>
            </a:r>
          </a:p>
          <a:p>
            <a:pPr marL="326204" marR="0" indent="-368300" algn="just" defTabSz="632020">
              <a:tabLst>
                <a:tab pos="632020" algn="l"/>
              </a:tabLst>
            </a:pPr>
            <a:r>
              <a:rPr lang="pl" sz="1600" dirty="0">
                <a:latin typeface="Arial"/>
              </a:rPr>
              <a:t>•</a:t>
            </a:r>
            <a:r>
              <a:rPr lang="pl" sz="1600" dirty="0">
                <a:latin typeface="Bookman Old Style"/>
              </a:rPr>
              <a:t>	uzyskania zezwolenia na pobyt rezydenta długoterminowego UE udzielonego przez inne państwo członkowskie Unii Europejskiej.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" y="57912"/>
            <a:ext cx="1109472" cy="100888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1432560" y="347472"/>
            <a:ext cx="6793992" cy="79857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/>
            <a:r>
              <a:rPr lang="pl" sz="1800" b="1" dirty="0">
                <a:latin typeface="Bookman Old Style"/>
              </a:rPr>
              <a:t>Weterynaryjny numer identyfikacyjny przy prowadzeniu zarówno sprzedaży bezpośredniej jak i rolniczego handlu detalicznego</a:t>
            </a:r>
          </a:p>
        </p:txBody>
      </p:sp>
      <p:sp>
        <p:nvSpPr>
          <p:cNvPr id="4" name="Prostokąt 3"/>
          <p:cNvSpPr/>
          <p:nvPr/>
        </p:nvSpPr>
        <p:spPr>
          <a:xfrm>
            <a:off x="396240" y="1588008"/>
            <a:ext cx="8098536" cy="481584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25400" algn="just">
              <a:lnSpc>
                <a:spcPct val="106000"/>
              </a:lnSpc>
              <a:spcAft>
                <a:spcPts val="1610"/>
              </a:spcAft>
            </a:pPr>
            <a:r>
              <a:rPr lang="pl" sz="1600" dirty="0">
                <a:latin typeface="Bookman Old Style"/>
              </a:rPr>
              <a:t>Zgodnie z zapisami rozporządzenia MRiRW </a:t>
            </a:r>
            <a:r>
              <a:rPr lang="pl" sz="1600" i="1" dirty="0">
                <a:latin typeface="Bookman Old Style"/>
              </a:rPr>
              <a:t>w sprawie sposobu ustalania weterynaryjnego numeru identyfikacyjnego</a:t>
            </a:r>
            <a:r>
              <a:rPr lang="pl" sz="1600" dirty="0">
                <a:latin typeface="Bookman Old Style"/>
              </a:rPr>
              <a:t>, weterynaryjny numer identyfikacyjny nadawany zakładom prowadzącym rolniczy handel detaliczny powinien zawierać symbol „35” stanowiący piątą i szóstą cyfrę.</a:t>
            </a:r>
          </a:p>
          <a:p>
            <a:pPr marL="0" marR="0" indent="25400" algn="just">
              <a:spcAft>
                <a:spcPts val="1890"/>
              </a:spcAft>
            </a:pPr>
            <a:r>
              <a:rPr lang="pl" sz="1600" dirty="0">
                <a:latin typeface="Bookman Old Style"/>
              </a:rPr>
              <a:t>Jeżeli w zakładzie prowadzi się więcej niż jeden z rodzajów działalności w zakresie produkcji produktów pochodzenia zwierzęcego, powiatowy lekarz weterynarii w weterynaryjnym numerze identyfikacyjnym nadawanym takiemu zakładowi wskazuje symbol określający rodzaj działalności podstawowej prowadzonej przez ten zakład.</a:t>
            </a:r>
          </a:p>
          <a:p>
            <a:pPr marL="0" marR="0" indent="25400" algn="just"/>
            <a:r>
              <a:rPr lang="pl" sz="1600" dirty="0">
                <a:latin typeface="Bookman Old Style"/>
              </a:rPr>
              <a:t>Tym samym, jeżeli podmiot </a:t>
            </a:r>
            <a:r>
              <a:rPr lang="pl" sz="1600" b="1" dirty="0">
                <a:solidFill>
                  <a:srgbClr val="000099"/>
                </a:solidFill>
                <a:latin typeface="Bookman Old Style"/>
              </a:rPr>
              <a:t>prowadzi już zarejestrowaną sprzedaż bezpośrednią</a:t>
            </a:r>
            <a:r>
              <a:rPr lang="pl" sz="1600" dirty="0">
                <a:solidFill>
                  <a:srgbClr val="000099"/>
                </a:solidFill>
                <a:latin typeface="Bookman Old Style"/>
              </a:rPr>
              <a:t>, </a:t>
            </a:r>
            <a:r>
              <a:rPr lang="pl" sz="1600" b="1" dirty="0">
                <a:solidFill>
                  <a:srgbClr val="000099"/>
                </a:solidFill>
                <a:latin typeface="Bookman Old Style"/>
              </a:rPr>
              <a:t>a dodatkowo złożył wniosek o zarejestrowanie kolejnej działalności w postaci rolniczego handlu detalicznego</a:t>
            </a:r>
            <a:r>
              <a:rPr lang="pl" sz="1600" dirty="0">
                <a:latin typeface="Bookman Old Style"/>
              </a:rPr>
              <a:t>, to powiatowy lekarz weterynarii powinien zmienić ostateczną decyzję o zarejestrowaniu sprzedaży bezpośredniej poprzez rozszerzenie działalności o rolniczy handel detaliczny, pozostawiając ten sam numer (symbol „56”) lub nadając nowy (symbol „35”), jeżeli rolniczy handel detaliczny byłby działalnością podstawową.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" y="57912"/>
            <a:ext cx="1109472" cy="984504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192" y="3660648"/>
            <a:ext cx="390144" cy="44805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40" y="4282440"/>
            <a:ext cx="387096" cy="45415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3192" y="4980432"/>
            <a:ext cx="390144" cy="454152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3192" y="5605272"/>
            <a:ext cx="390144" cy="454152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3517392" y="374904"/>
            <a:ext cx="1679448" cy="20726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pl" sz="1800" b="1">
                <a:latin typeface="Bookman Old Style"/>
              </a:rPr>
              <a:t>Wzór wniosku</a:t>
            </a:r>
          </a:p>
        </p:txBody>
      </p:sp>
      <p:sp>
        <p:nvSpPr>
          <p:cNvPr id="8" name="Prostokąt 7"/>
          <p:cNvSpPr/>
          <p:nvPr/>
        </p:nvSpPr>
        <p:spPr>
          <a:xfrm>
            <a:off x="204216" y="1124712"/>
            <a:ext cx="7882128" cy="96012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just"/>
            <a:r>
              <a:rPr lang="pl" sz="1600" dirty="0">
                <a:latin typeface="Bookman Old Style"/>
              </a:rPr>
              <a:t>W celu ułatwienia rolnikom rejestracji swojej działalności u właściwego terytorialnie powiatowego lekarza weterynarii, opracowany został </a:t>
            </a:r>
            <a:r>
              <a:rPr lang="pl" sz="1600" b="1" dirty="0">
                <a:solidFill>
                  <a:srgbClr val="000099"/>
                </a:solidFill>
                <a:latin typeface="Bookman Old Style"/>
              </a:rPr>
              <a:t>przykładowy</a:t>
            </a:r>
            <a:r>
              <a:rPr lang="pl" sz="1600" b="1" dirty="0">
                <a:latin typeface="Bookman Old Style"/>
              </a:rPr>
              <a:t> </a:t>
            </a:r>
            <a:r>
              <a:rPr lang="pl" sz="1600" dirty="0">
                <a:latin typeface="Bookman Old Style"/>
              </a:rPr>
              <a:t>wzór wniosku o wpis zakładu prowadzącego rolniczy handel detaliczny do rejestru powiatowego lekarza weterynarii (do dobrowolnego stosowania).</a:t>
            </a:r>
          </a:p>
        </p:txBody>
      </p:sp>
      <p:sp>
        <p:nvSpPr>
          <p:cNvPr id="9" name="Prostokąt 8"/>
          <p:cNvSpPr/>
          <p:nvPr/>
        </p:nvSpPr>
        <p:spPr>
          <a:xfrm>
            <a:off x="213360" y="2441448"/>
            <a:ext cx="7876032" cy="71323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just"/>
            <a:r>
              <a:rPr lang="pl" sz="1600" dirty="0">
                <a:latin typeface="Bookman Old Style"/>
              </a:rPr>
              <a:t>Przykładowy wzór wniosku udostępniony jest na stronie internetowej Głównego Inspektoratu Weterynarii pod adresem </a:t>
            </a:r>
            <a:r>
              <a:rPr lang="en-US" sz="1600" b="1" dirty="0">
                <a:solidFill>
                  <a:srgbClr val="000099"/>
                </a:solidFill>
                <a:latin typeface="Bookman Old Style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www.wetgiw.gov.pl</a:t>
            </a:r>
            <a:r>
              <a:rPr lang="en-US" sz="1600" dirty="0">
                <a:solidFill>
                  <a:srgbClr val="000099"/>
                </a:solidFill>
                <a:latin typeface="Bookman Old Style"/>
              </a:rPr>
              <a:t>, </a:t>
            </a:r>
            <a:r>
              <a:rPr lang="pl" sz="1600" dirty="0">
                <a:latin typeface="Bookman Old Style"/>
              </a:rPr>
              <a:t>wg ścieżki dostępu:</a:t>
            </a:r>
          </a:p>
        </p:txBody>
      </p:sp>
      <p:sp>
        <p:nvSpPr>
          <p:cNvPr id="10" name="Prostokąt 9"/>
          <p:cNvSpPr/>
          <p:nvPr/>
        </p:nvSpPr>
        <p:spPr>
          <a:xfrm>
            <a:off x="3715512" y="3447288"/>
            <a:ext cx="1426464" cy="17983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en-US" sz="1200" dirty="0">
                <a:solidFill>
                  <a:srgbClr val="000099"/>
                </a:solidFill>
                <a:latin typeface="Bookman Old Style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www.wetgiw.gov.pl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581400" y="4105656"/>
            <a:ext cx="1652016" cy="17983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pl" sz="1200">
                <a:solidFill>
                  <a:srgbClr val="000099"/>
                </a:solidFill>
                <a:latin typeface="Bookman Old Style"/>
              </a:rPr>
              <a:t>Nadzór weterynaryjny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124200" y="4742688"/>
            <a:ext cx="2560320" cy="20116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pl" sz="1200">
                <a:solidFill>
                  <a:srgbClr val="000099"/>
                </a:solidFill>
                <a:latin typeface="Bookman Old Style"/>
              </a:rPr>
              <a:t>Żywność pochodzenia zwierzęcego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3404616" y="5422392"/>
            <a:ext cx="2005584" cy="17983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pl" sz="1200">
                <a:solidFill>
                  <a:srgbClr val="000099"/>
                </a:solidFill>
                <a:latin typeface="Bookman Old Style"/>
              </a:rPr>
              <a:t>Rolniczy handel detaliczny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320040" y="6080760"/>
            <a:ext cx="8174736" cy="36271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/>
            <a:r>
              <a:rPr lang="pl" sz="1200" dirty="0">
                <a:solidFill>
                  <a:srgbClr val="000099"/>
                </a:solidFill>
                <a:latin typeface="Bookman Old Style"/>
              </a:rPr>
              <a:t>Przykładowy wzór wniosku o wpis do rejestru PLW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Równolegle&#10;&#10;Zawartość wygenerowana przez AI może być niepoprawna.">
            <a:extLst>
              <a:ext uri="{FF2B5EF4-FFF2-40B4-BE49-F238E27FC236}">
                <a16:creationId xmlns:a16="http://schemas.microsoft.com/office/drawing/2014/main" id="{9A0B3927-AB78-BB1E-2B49-780C1B58B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315" y="0"/>
            <a:ext cx="4919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53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" y="57912"/>
            <a:ext cx="1109472" cy="100888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2075688" y="146304"/>
            <a:ext cx="3172968" cy="14020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endParaRPr lang="pl" sz="750" baseline="30000" dirty="0">
              <a:solidFill>
                <a:srgbClr val="404040"/>
              </a:solidFill>
              <a:latin typeface="Times New Roman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075688" y="499872"/>
            <a:ext cx="5181600" cy="64617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>
              <a:spcAft>
                <a:spcPts val="560"/>
              </a:spcAft>
            </a:pPr>
            <a:endParaRPr lang="pl" sz="750" dirty="0">
              <a:solidFill>
                <a:srgbClr val="404040"/>
              </a:solidFill>
              <a:latin typeface="Times New Roman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409440" y="2791968"/>
            <a:ext cx="2426208" cy="42875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endParaRPr lang="pl" sz="700" b="1" i="1" dirty="0">
              <a:solidFill>
                <a:srgbClr val="595959"/>
              </a:solidFill>
              <a:latin typeface="Times New Roman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075688" y="3517392"/>
            <a:ext cx="5297424" cy="277368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>
              <a:spcAft>
                <a:spcPts val="560"/>
              </a:spcAft>
            </a:pPr>
            <a:endParaRPr lang="pl" sz="750" dirty="0">
              <a:solidFill>
                <a:srgbClr val="281638"/>
              </a:solidFill>
              <a:latin typeface="Times New Roman"/>
            </a:endParaRPr>
          </a:p>
        </p:txBody>
      </p:sp>
      <p:pic>
        <p:nvPicPr>
          <p:cNvPr id="8" name="Obraz 7" descr="Obraz zawierający tekst, dokument, zrzut ekranu, list&#10;&#10;Zawartość wygenerowana przez AI może być niepoprawna.">
            <a:extLst>
              <a:ext uri="{FF2B5EF4-FFF2-40B4-BE49-F238E27FC236}">
                <a16:creationId xmlns:a16="http://schemas.microsoft.com/office/drawing/2014/main" id="{CEFBD8C4-1A5B-4D08-09D0-FAF57728E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499872"/>
            <a:ext cx="4890008" cy="58521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" y="57912"/>
            <a:ext cx="1109472" cy="97840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1513840" y="152400"/>
            <a:ext cx="6871208" cy="159512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just"/>
            <a:r>
              <a:rPr lang="pl" sz="1600" dirty="0">
                <a:latin typeface="Bookman Old Style"/>
              </a:rPr>
              <a:t>Informacje o zmianach dokonywanych w rejestrach powiatowych lekarzy weterynarii w zakresie zarejestrowanych zakładów prowadzących rolniczy handel detaliczny, automatycznie publikowane są w wykazie zakładów prowadzących rolniczy handel detaliczny udostępnionym na stronie internetowej Głównego Inspektoratu Weterynarii.</a:t>
            </a:r>
          </a:p>
        </p:txBody>
      </p:sp>
      <p:sp>
        <p:nvSpPr>
          <p:cNvPr id="4" name="Prostokąt 3"/>
          <p:cNvSpPr/>
          <p:nvPr/>
        </p:nvSpPr>
        <p:spPr>
          <a:xfrm>
            <a:off x="329184" y="1747520"/>
            <a:ext cx="7982712" cy="59933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6604" defTabSz="3514852">
              <a:tabLst>
                <a:tab pos="3514852" algn="l"/>
                <a:tab pos="6117844" algn="l"/>
              </a:tabLst>
            </a:pPr>
            <a:r>
              <a:rPr lang="pl" sz="1200" b="1" dirty="0">
                <a:latin typeface="Bookman Old Style"/>
              </a:rPr>
              <a:t>Ścieżka dostępu: </a:t>
            </a:r>
            <a:r>
              <a:rPr lang="en-US" sz="1200" u="sng" dirty="0">
                <a:solidFill>
                  <a:srgbClr val="000099"/>
                </a:solidFill>
                <a:latin typeface="Bookman Old Style"/>
              </a:rPr>
              <a:t>www.wetgiw.gov.pl</a:t>
            </a:r>
            <a:r>
              <a:rPr lang="en-US" sz="1200" dirty="0">
                <a:solidFill>
                  <a:srgbClr val="0000FF"/>
                </a:solidFill>
                <a:latin typeface="Bookman Old Style"/>
              </a:rPr>
              <a:t>	</a:t>
            </a:r>
            <a:r>
              <a:rPr lang="pl" sz="1200" dirty="0">
                <a:latin typeface="Bookman Old Style"/>
              </a:rPr>
              <a:t>NADZÓR WETERYNARYJNY	Żywność pochodzenia</a:t>
            </a:r>
          </a:p>
          <a:p>
            <a:pPr marL="0" marR="0" indent="6604" defTabSz="1530096">
              <a:tabLst>
                <a:tab pos="1530096" algn="l"/>
              </a:tabLst>
            </a:pPr>
            <a:r>
              <a:rPr lang="pl" sz="1200" dirty="0">
                <a:latin typeface="Bookman Old Style"/>
              </a:rPr>
              <a:t>zwierzęcego	Wykaz zakadów rejestrowanych 	 Wykaz podmiotów prowadzących rolniczy handel detaliczny</a:t>
            </a:r>
          </a:p>
          <a:p>
            <a:pPr marL="669104" marR="0" indent="0"/>
            <a:endParaRPr lang="pl" sz="700" dirty="0">
              <a:solidFill>
                <a:srgbClr val="281638"/>
              </a:solidFill>
              <a:latin typeface="Arial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7016496" y="6772656"/>
            <a:ext cx="560832" cy="762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pl" sz="400" b="1">
                <a:solidFill>
                  <a:srgbClr val="404040"/>
                </a:solidFill>
                <a:latin typeface="Arial"/>
              </a:rPr>
              <a:t>SQ-494 Mprinkp</a:t>
            </a:r>
          </a:p>
        </p:txBody>
      </p:sp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D662232D-7AD6-E9B1-D562-D56C52060A1B}"/>
              </a:ext>
            </a:extLst>
          </p:cNvPr>
          <p:cNvSpPr/>
          <p:nvPr/>
        </p:nvSpPr>
        <p:spPr>
          <a:xfrm>
            <a:off x="3271520" y="1747520"/>
            <a:ext cx="487680" cy="181864"/>
          </a:xfrm>
          <a:prstGeom prst="rightArrow">
            <a:avLst>
              <a:gd name="adj1" fmla="val 50000"/>
              <a:gd name="adj2" fmla="val 100000"/>
            </a:avLst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: w prawo 9">
            <a:extLst>
              <a:ext uri="{FF2B5EF4-FFF2-40B4-BE49-F238E27FC236}">
                <a16:creationId xmlns:a16="http://schemas.microsoft.com/office/drawing/2014/main" id="{CDFB43B7-4FFA-4E91-5AAB-51F012B40EDF}"/>
              </a:ext>
            </a:extLst>
          </p:cNvPr>
          <p:cNvSpPr/>
          <p:nvPr/>
        </p:nvSpPr>
        <p:spPr>
          <a:xfrm>
            <a:off x="5999480" y="1747520"/>
            <a:ext cx="355600" cy="1818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: w prawo 10">
            <a:extLst>
              <a:ext uri="{FF2B5EF4-FFF2-40B4-BE49-F238E27FC236}">
                <a16:creationId xmlns:a16="http://schemas.microsoft.com/office/drawing/2014/main" id="{12690776-8C24-DCB3-0D1B-B461AA4C8FA0}"/>
              </a:ext>
            </a:extLst>
          </p:cNvPr>
          <p:cNvSpPr/>
          <p:nvPr/>
        </p:nvSpPr>
        <p:spPr>
          <a:xfrm>
            <a:off x="1270000" y="1929384"/>
            <a:ext cx="487680" cy="1731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: w prawo 11">
            <a:extLst>
              <a:ext uri="{FF2B5EF4-FFF2-40B4-BE49-F238E27FC236}">
                <a16:creationId xmlns:a16="http://schemas.microsoft.com/office/drawing/2014/main" id="{A74E67AA-56F4-BF00-F13D-70FC5CE5ACF1}"/>
              </a:ext>
            </a:extLst>
          </p:cNvPr>
          <p:cNvSpPr/>
          <p:nvPr/>
        </p:nvSpPr>
        <p:spPr>
          <a:xfrm>
            <a:off x="4320540" y="1915506"/>
            <a:ext cx="558800" cy="1818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 descr="Obraz zawierający tekst, zrzut ekranu, numer, oprogramowanie&#10;&#10;Zawartość wygenerowana przez AI może być niepoprawna.">
            <a:extLst>
              <a:ext uri="{FF2B5EF4-FFF2-40B4-BE49-F238E27FC236}">
                <a16:creationId xmlns:a16="http://schemas.microsoft.com/office/drawing/2014/main" id="{935FECDD-AA04-2723-DEE0-CAACED30C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6" y="2646733"/>
            <a:ext cx="8916924" cy="382604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096" y="429768"/>
            <a:ext cx="1871472" cy="172212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1283208" y="2822448"/>
            <a:ext cx="6196584" cy="4693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pl" sz="3600">
                <a:latin typeface="Bookman Old Style"/>
              </a:rPr>
              <a:t>Dziękuję Państwu za uwagę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1030</Words>
  <Application>Microsoft Office PowerPoint</Application>
  <PresentationFormat>Pokaz na ekranie (4:3)</PresentationFormat>
  <Paragraphs>57</Paragraphs>
  <Slides>12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Aptos</vt:lpstr>
      <vt:lpstr>Arial</vt:lpstr>
      <vt:lpstr>Bookman Old Style</vt:lpstr>
      <vt:lpstr>Times New Roman</vt:lpstr>
      <vt:lpstr>Wingdings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ASF</dc:title>
  <dc:subject/>
  <dc:creator>wet-mp</dc:creator>
  <cp:keywords/>
  <cp:lastModifiedBy>Iwona Zawinowska</cp:lastModifiedBy>
  <cp:revision>5</cp:revision>
  <dcterms:modified xsi:type="dcterms:W3CDTF">2025-10-07T10:33:43Z</dcterms:modified>
</cp:coreProperties>
</file>