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308" r:id="rId4"/>
    <p:sldId id="275" r:id="rId5"/>
    <p:sldId id="274" r:id="rId6"/>
    <p:sldId id="276" r:id="rId7"/>
    <p:sldId id="269" r:id="rId8"/>
    <p:sldId id="281" r:id="rId9"/>
    <p:sldId id="282" r:id="rId10"/>
    <p:sldId id="306" r:id="rId11"/>
    <p:sldId id="283" r:id="rId12"/>
    <p:sldId id="284" r:id="rId13"/>
    <p:sldId id="266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4" r:id="rId23"/>
    <p:sldId id="293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4" r:id="rId33"/>
    <p:sldId id="305" r:id="rId34"/>
    <p:sldId id="309" r:id="rId35"/>
    <p:sldId id="310" r:id="rId36"/>
    <p:sldId id="312" r:id="rId37"/>
    <p:sldId id="313" r:id="rId38"/>
    <p:sldId id="311" r:id="rId39"/>
    <p:sldId id="272" r:id="rId4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B356"/>
    <a:srgbClr val="1869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Styl jasny 2 — Ak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60"/>
  </p:normalViewPr>
  <p:slideViewPr>
    <p:cSldViewPr showGuides="1">
      <p:cViewPr varScale="1">
        <p:scale>
          <a:sx n="79" d="100"/>
          <a:sy n="79" d="100"/>
        </p:scale>
        <p:origin x="590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287910689309403E-2"/>
          <c:y val="5.8118929737112267E-2"/>
          <c:w val="0.86460197579047204"/>
          <c:h val="0.78634606848067556"/>
        </c:manualLayout>
      </c:layout>
      <c:barChart>
        <c:barDir val="bar"/>
        <c:grouping val="percentStacked"/>
        <c:varyColors val="0"/>
        <c:ser>
          <c:idx val="0"/>
          <c:order val="0"/>
          <c:tx>
            <c:v>Kolumna</c:v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lorem ipsu</c:v>
                </c:pt>
                <c:pt idx="1">
                  <c:v>lorem ipsu</c:v>
                </c:pt>
                <c:pt idx="2">
                  <c:v>lorem ipsu</c:v>
                </c:pt>
                <c:pt idx="3">
                  <c:v>lorem ipsu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100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49-459F-99BF-AAFC901BA572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lorem ipsu</c:v>
                </c:pt>
                <c:pt idx="1">
                  <c:v>lorem ipsu</c:v>
                </c:pt>
                <c:pt idx="2">
                  <c:v>lorem ipsu</c:v>
                </c:pt>
                <c:pt idx="3">
                  <c:v>lorem ipsu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20</c:v>
                </c:pt>
                <c:pt idx="1">
                  <c:v>4</c:v>
                </c:pt>
                <c:pt idx="2">
                  <c:v>2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49-459F-99BF-AAFC901BA572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Kolumna2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lorem ipsu</c:v>
                </c:pt>
                <c:pt idx="1">
                  <c:v>lorem ipsu</c:v>
                </c:pt>
                <c:pt idx="2">
                  <c:v>lorem ipsu</c:v>
                </c:pt>
                <c:pt idx="3">
                  <c:v>lorem ipsu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49-459F-99BF-AAFC901BA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0467184"/>
        <c:axId val="320466008"/>
      </c:barChart>
      <c:catAx>
        <c:axId val="320467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20466008"/>
        <c:crosses val="autoZero"/>
        <c:auto val="1"/>
        <c:lblAlgn val="ctr"/>
        <c:lblOffset val="100"/>
        <c:noMultiLvlLbl val="0"/>
      </c:catAx>
      <c:valAx>
        <c:axId val="320466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2046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chart" Target="../charts/chart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9" y="-13539"/>
            <a:ext cx="12197998" cy="6871539"/>
          </a:xfrm>
          <a:prstGeom prst="rect">
            <a:avLst/>
          </a:prstGeom>
        </p:spPr>
      </p:pic>
      <p:sp>
        <p:nvSpPr>
          <p:cNvPr id="20" name="Symbol zastępczy tekstu 19"/>
          <p:cNvSpPr>
            <a:spLocks noGrp="1"/>
          </p:cNvSpPr>
          <p:nvPr>
            <p:ph type="body" sz="quarter" idx="10" hasCustomPrompt="1"/>
          </p:nvPr>
        </p:nvSpPr>
        <p:spPr>
          <a:xfrm>
            <a:off x="527050" y="3062288"/>
            <a:ext cx="4160838" cy="5508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rgbClr val="186938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pl-PL" dirty="0"/>
              <a:t>TYTUŁ</a:t>
            </a:r>
          </a:p>
        </p:txBody>
      </p:sp>
      <p:sp>
        <p:nvSpPr>
          <p:cNvPr id="25" name="Symbol zastępczy tekstu 24"/>
          <p:cNvSpPr>
            <a:spLocks noGrp="1"/>
          </p:cNvSpPr>
          <p:nvPr>
            <p:ph type="body" sz="quarter" idx="11" hasCustomPrompt="1"/>
          </p:nvPr>
        </p:nvSpPr>
        <p:spPr>
          <a:xfrm>
            <a:off x="527050" y="4530725"/>
            <a:ext cx="4160838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186938"/>
                </a:solidFill>
              </a:defRPr>
            </a:lvl1pPr>
            <a:lvl2pPr>
              <a:defRPr sz="2000">
                <a:solidFill>
                  <a:srgbClr val="002060"/>
                </a:solidFill>
              </a:defRPr>
            </a:lvl2pPr>
            <a:lvl3pPr>
              <a:defRPr sz="2000">
                <a:solidFill>
                  <a:srgbClr val="002060"/>
                </a:solidFill>
              </a:defRPr>
            </a:lvl3pPr>
            <a:lvl4pPr>
              <a:defRPr sz="2000">
                <a:solidFill>
                  <a:srgbClr val="002060"/>
                </a:solidFill>
              </a:defRPr>
            </a:lvl4pPr>
            <a:lvl5pPr>
              <a:defRPr sz="2000">
                <a:solidFill>
                  <a:srgbClr val="002060"/>
                </a:solidFill>
              </a:defRPr>
            </a:lvl5pPr>
          </a:lstStyle>
          <a:p>
            <a:pPr lvl="0"/>
            <a:r>
              <a:rPr lang="pl-PL" dirty="0"/>
              <a:t>Autor:</a:t>
            </a:r>
          </a:p>
          <a:p>
            <a:pPr lvl="0"/>
            <a:r>
              <a:rPr lang="pl-PL" dirty="0"/>
              <a:t>Data: </a:t>
            </a:r>
          </a:p>
        </p:txBody>
      </p:sp>
      <p:pic>
        <p:nvPicPr>
          <p:cNvPr id="3" name="Obraz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144" y="124254"/>
            <a:ext cx="2509957" cy="78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1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" y="1856"/>
            <a:ext cx="12169350" cy="68554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40" y="622777"/>
            <a:ext cx="12191059" cy="178802"/>
          </a:xfrm>
          <a:prstGeom prst="rect">
            <a:avLst/>
          </a:prstGeom>
        </p:spPr>
      </p:pic>
      <p:sp>
        <p:nvSpPr>
          <p:cNvPr id="9" name="Symbol zastępczy tekstu 8"/>
          <p:cNvSpPr>
            <a:spLocks noGrp="1"/>
          </p:cNvSpPr>
          <p:nvPr>
            <p:ph type="body" sz="quarter" idx="10" hasCustomPrompt="1"/>
          </p:nvPr>
        </p:nvSpPr>
        <p:spPr>
          <a:xfrm>
            <a:off x="526891" y="194152"/>
            <a:ext cx="8996253" cy="428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186938"/>
                </a:solidFill>
              </a:defRPr>
            </a:lvl1pPr>
          </a:lstStyle>
          <a:p>
            <a:pPr lvl="0"/>
            <a:r>
              <a:rPr lang="pl-PL" dirty="0"/>
              <a:t>TYTUŁ SLAJDU</a:t>
            </a:r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/>
          </p:nvPr>
        </p:nvSpPr>
        <p:spPr>
          <a:xfrm>
            <a:off x="1444876" y="1422500"/>
            <a:ext cx="8078268" cy="38424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124" y="124255"/>
            <a:ext cx="1285977" cy="40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7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9" y="1856"/>
            <a:ext cx="12157011" cy="684845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40" y="622777"/>
            <a:ext cx="12191059" cy="178802"/>
          </a:xfrm>
          <a:prstGeom prst="rect">
            <a:avLst/>
          </a:prstGeom>
        </p:spPr>
      </p:pic>
      <p:sp>
        <p:nvSpPr>
          <p:cNvPr id="9" name="Symbol zastępczy tekstu 8"/>
          <p:cNvSpPr>
            <a:spLocks noGrp="1"/>
          </p:cNvSpPr>
          <p:nvPr>
            <p:ph type="body" sz="quarter" idx="10" hasCustomPrompt="1"/>
          </p:nvPr>
        </p:nvSpPr>
        <p:spPr>
          <a:xfrm>
            <a:off x="526891" y="194152"/>
            <a:ext cx="8996253" cy="428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186938"/>
                </a:solidFill>
              </a:defRPr>
            </a:lvl1pPr>
          </a:lstStyle>
          <a:p>
            <a:pPr lvl="0"/>
            <a:r>
              <a:rPr lang="pl-PL" dirty="0"/>
              <a:t>TYTUŁ SLAJDU</a:t>
            </a:r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1"/>
          </p:nvPr>
        </p:nvSpPr>
        <p:spPr>
          <a:xfrm>
            <a:off x="649288" y="1716088"/>
            <a:ext cx="3243262" cy="34258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3" name="Symbol zastępczy tekstu 11"/>
          <p:cNvSpPr>
            <a:spLocks noGrp="1"/>
          </p:cNvSpPr>
          <p:nvPr>
            <p:ph type="body" sz="quarter" idx="12"/>
          </p:nvPr>
        </p:nvSpPr>
        <p:spPr>
          <a:xfrm>
            <a:off x="4627224" y="1716088"/>
            <a:ext cx="3243262" cy="34258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5" name="Symbol zastępczy tekstu 11"/>
          <p:cNvSpPr>
            <a:spLocks noGrp="1"/>
          </p:cNvSpPr>
          <p:nvPr>
            <p:ph type="body" sz="quarter" idx="13"/>
          </p:nvPr>
        </p:nvSpPr>
        <p:spPr>
          <a:xfrm>
            <a:off x="8617111" y="1716088"/>
            <a:ext cx="3243262" cy="34258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7" name="Symbol zastępczy tekstu 16"/>
          <p:cNvSpPr>
            <a:spLocks noGrp="1"/>
          </p:cNvSpPr>
          <p:nvPr>
            <p:ph type="body" sz="quarter" idx="14" hasCustomPrompt="1"/>
          </p:nvPr>
        </p:nvSpPr>
        <p:spPr>
          <a:xfrm>
            <a:off x="160338" y="1716088"/>
            <a:ext cx="366712" cy="550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pl-PL" dirty="0"/>
              <a:t>1</a:t>
            </a:r>
          </a:p>
        </p:txBody>
      </p:sp>
      <p:sp>
        <p:nvSpPr>
          <p:cNvPr id="18" name="Symbol zastępczy tekstu 16"/>
          <p:cNvSpPr>
            <a:spLocks noGrp="1"/>
          </p:cNvSpPr>
          <p:nvPr>
            <p:ph type="body" sz="quarter" idx="15" hasCustomPrompt="1"/>
          </p:nvPr>
        </p:nvSpPr>
        <p:spPr>
          <a:xfrm>
            <a:off x="4173153" y="1743980"/>
            <a:ext cx="366712" cy="550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pl-PL" dirty="0"/>
              <a:t>2</a:t>
            </a:r>
          </a:p>
        </p:txBody>
      </p:sp>
      <p:sp>
        <p:nvSpPr>
          <p:cNvPr id="19" name="Symbol zastępczy tekstu 16"/>
          <p:cNvSpPr>
            <a:spLocks noGrp="1"/>
          </p:cNvSpPr>
          <p:nvPr>
            <p:ph type="body" sz="quarter" idx="16" hasCustomPrompt="1"/>
          </p:nvPr>
        </p:nvSpPr>
        <p:spPr>
          <a:xfrm>
            <a:off x="8208570" y="1743980"/>
            <a:ext cx="366712" cy="550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pl-PL" dirty="0"/>
              <a:t>3</a:t>
            </a:r>
          </a:p>
        </p:txBody>
      </p:sp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124" y="124255"/>
            <a:ext cx="1285977" cy="40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1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099" y="6196"/>
            <a:ext cx="12168021" cy="6854652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40" y="622777"/>
            <a:ext cx="12191059" cy="178802"/>
          </a:xfrm>
          <a:prstGeom prst="rect">
            <a:avLst/>
          </a:prstGeom>
        </p:spPr>
      </p:pic>
      <p:sp>
        <p:nvSpPr>
          <p:cNvPr id="9" name="Symbol zastępczy tekstu 8"/>
          <p:cNvSpPr>
            <a:spLocks noGrp="1"/>
          </p:cNvSpPr>
          <p:nvPr>
            <p:ph type="body" sz="quarter" idx="10" hasCustomPrompt="1"/>
          </p:nvPr>
        </p:nvSpPr>
        <p:spPr>
          <a:xfrm>
            <a:off x="526891" y="194152"/>
            <a:ext cx="8996253" cy="428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186938"/>
                </a:solidFill>
              </a:defRPr>
            </a:lvl1pPr>
          </a:lstStyle>
          <a:p>
            <a:pPr lvl="0"/>
            <a:r>
              <a:rPr lang="pl-PL" dirty="0"/>
              <a:t>TYTUŁ SLAJDU</a:t>
            </a:r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/>
          </p:nvPr>
        </p:nvSpPr>
        <p:spPr>
          <a:xfrm>
            <a:off x="282575" y="1225550"/>
            <a:ext cx="10953750" cy="3611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124" y="124255"/>
            <a:ext cx="1285977" cy="40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82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" y="0"/>
            <a:ext cx="12198876" cy="6858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40" y="622777"/>
            <a:ext cx="12191059" cy="178802"/>
          </a:xfrm>
          <a:prstGeom prst="rect">
            <a:avLst/>
          </a:prstGeom>
        </p:spPr>
      </p:pic>
      <p:sp>
        <p:nvSpPr>
          <p:cNvPr id="9" name="Symbol zastępczy tekstu 8"/>
          <p:cNvSpPr>
            <a:spLocks noGrp="1"/>
          </p:cNvSpPr>
          <p:nvPr>
            <p:ph type="body" sz="quarter" idx="10" hasCustomPrompt="1"/>
          </p:nvPr>
        </p:nvSpPr>
        <p:spPr>
          <a:xfrm>
            <a:off x="526891" y="194152"/>
            <a:ext cx="8996253" cy="428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186938"/>
                </a:solidFill>
              </a:defRPr>
            </a:lvl1pPr>
          </a:lstStyle>
          <a:p>
            <a:pPr lvl="0"/>
            <a:r>
              <a:rPr lang="pl-PL" dirty="0"/>
              <a:t>TYTUŁ SLAJDU</a:t>
            </a:r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2913652" y="1486373"/>
            <a:ext cx="7650162" cy="490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solidFill>
                  <a:srgbClr val="002060"/>
                </a:solidFill>
              </a:defRPr>
            </a:lvl1pPr>
          </a:lstStyle>
          <a:p>
            <a:pPr lvl="0"/>
            <a:r>
              <a:rPr lang="pl-PL" dirty="0"/>
              <a:t>Tytuł wykresu</a:t>
            </a:r>
          </a:p>
        </p:txBody>
      </p:sp>
      <p:sp>
        <p:nvSpPr>
          <p:cNvPr id="5" name="Symbol zastępczy wykresu 4"/>
          <p:cNvSpPr>
            <a:spLocks noGrp="1"/>
          </p:cNvSpPr>
          <p:nvPr>
            <p:ph type="chart" sz="quarter" idx="12"/>
          </p:nvPr>
        </p:nvSpPr>
        <p:spPr>
          <a:xfrm>
            <a:off x="2913652" y="2235200"/>
            <a:ext cx="7650162" cy="23876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 ikonę, aby dodać wykres</a:t>
            </a:r>
          </a:p>
        </p:txBody>
      </p:sp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124" y="124255"/>
            <a:ext cx="1285977" cy="40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70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55"/>
            <a:ext cx="12192000" cy="6858001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40" y="622777"/>
            <a:ext cx="12191059" cy="178802"/>
          </a:xfrm>
          <a:prstGeom prst="rect">
            <a:avLst/>
          </a:prstGeom>
        </p:spPr>
      </p:pic>
      <p:sp>
        <p:nvSpPr>
          <p:cNvPr id="9" name="Symbol zastępczy tekstu 8"/>
          <p:cNvSpPr>
            <a:spLocks noGrp="1"/>
          </p:cNvSpPr>
          <p:nvPr>
            <p:ph type="body" sz="quarter" idx="10" hasCustomPrompt="1"/>
          </p:nvPr>
        </p:nvSpPr>
        <p:spPr>
          <a:xfrm>
            <a:off x="526891" y="194152"/>
            <a:ext cx="8996253" cy="428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186938"/>
                </a:solidFill>
              </a:defRPr>
            </a:lvl1pPr>
          </a:lstStyle>
          <a:p>
            <a:pPr lvl="0"/>
            <a:r>
              <a:rPr lang="pl-PL" dirty="0"/>
              <a:t>TYTUŁ SLAJDU</a:t>
            </a:r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587954" y="1230204"/>
            <a:ext cx="8935190" cy="490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solidFill>
                  <a:srgbClr val="002060"/>
                </a:solidFill>
              </a:defRPr>
            </a:lvl1pPr>
          </a:lstStyle>
          <a:p>
            <a:pPr lvl="0"/>
            <a:r>
              <a:rPr lang="pl-PL" dirty="0"/>
              <a:t>Tytuł wykresu</a:t>
            </a:r>
          </a:p>
        </p:txBody>
      </p:sp>
      <p:graphicFrame>
        <p:nvGraphicFramePr>
          <p:cNvPr id="19" name="Wykres 18"/>
          <p:cNvGraphicFramePr/>
          <p:nvPr userDrawn="1">
            <p:extLst>
              <p:ext uri="{D42A27DB-BD31-4B8C-83A1-F6EECF244321}">
                <p14:modId xmlns:p14="http://schemas.microsoft.com/office/powerpoint/2010/main" val="2914378078"/>
              </p:ext>
            </p:extLst>
          </p:nvPr>
        </p:nvGraphicFramePr>
        <p:xfrm>
          <a:off x="587953" y="1651006"/>
          <a:ext cx="8884849" cy="3933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Obraz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124" y="124255"/>
            <a:ext cx="1285977" cy="40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41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5" y="58306"/>
            <a:ext cx="12163885" cy="679969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40" y="622777"/>
            <a:ext cx="12191059" cy="178802"/>
          </a:xfrm>
          <a:prstGeom prst="rect">
            <a:avLst/>
          </a:prstGeom>
        </p:spPr>
      </p:pic>
      <p:sp>
        <p:nvSpPr>
          <p:cNvPr id="3" name="Symbol zastępczy tekstu 8"/>
          <p:cNvSpPr>
            <a:spLocks noGrp="1"/>
          </p:cNvSpPr>
          <p:nvPr>
            <p:ph type="body" sz="quarter" idx="10" hasCustomPrompt="1"/>
          </p:nvPr>
        </p:nvSpPr>
        <p:spPr>
          <a:xfrm>
            <a:off x="526891" y="194152"/>
            <a:ext cx="8996253" cy="428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186938"/>
                </a:solidFill>
              </a:defRPr>
            </a:lvl1pPr>
          </a:lstStyle>
          <a:p>
            <a:pPr lvl="0"/>
            <a:r>
              <a:rPr lang="pl-PL" dirty="0"/>
              <a:t>TYTUŁ TABELI</a:t>
            </a:r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526891" y="1233747"/>
            <a:ext cx="8996253" cy="665278"/>
          </a:xfrm>
          <a:prstGeom prst="rect">
            <a:avLst/>
          </a:prstGeom>
          <a:solidFill>
            <a:srgbClr val="002060"/>
          </a:solidFill>
        </p:spPr>
        <p:txBody>
          <a:bodyPr/>
          <a:lstStyle>
            <a:lvl1pPr marL="0" indent="0">
              <a:buNone/>
              <a:defRPr sz="2800" b="1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</a:t>
            </a:r>
            <a:endParaRPr lang="pl-PL" dirty="0"/>
          </a:p>
        </p:txBody>
      </p:sp>
      <p:sp>
        <p:nvSpPr>
          <p:cNvPr id="8" name="Symbol zastępczy tabeli 7"/>
          <p:cNvSpPr>
            <a:spLocks noGrp="1"/>
          </p:cNvSpPr>
          <p:nvPr>
            <p:ph type="tbl" sz="quarter" idx="12"/>
          </p:nvPr>
        </p:nvSpPr>
        <p:spPr>
          <a:xfrm>
            <a:off x="526891" y="1926365"/>
            <a:ext cx="8996253" cy="3304746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 ikonę, aby dodać tabelę</a:t>
            </a:r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124" y="124255"/>
            <a:ext cx="1285977" cy="40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18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" y="1492"/>
            <a:ext cx="12214960" cy="685465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40" y="622777"/>
            <a:ext cx="12191059" cy="178802"/>
          </a:xfrm>
          <a:prstGeom prst="rect">
            <a:avLst/>
          </a:prstGeom>
        </p:spPr>
      </p:pic>
      <p:sp>
        <p:nvSpPr>
          <p:cNvPr id="11" name="Symbol zastępczy tekstu 8"/>
          <p:cNvSpPr>
            <a:spLocks noGrp="1"/>
          </p:cNvSpPr>
          <p:nvPr>
            <p:ph type="body" sz="quarter" idx="10" hasCustomPrompt="1"/>
          </p:nvPr>
        </p:nvSpPr>
        <p:spPr>
          <a:xfrm>
            <a:off x="526891" y="194152"/>
            <a:ext cx="8996253" cy="428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186938"/>
                </a:solidFill>
              </a:defRPr>
            </a:lvl1pPr>
          </a:lstStyle>
          <a:p>
            <a:pPr lvl="0"/>
            <a:r>
              <a:rPr lang="pl-PL" dirty="0"/>
              <a:t>TYTUŁ SLAJDU</a:t>
            </a:r>
          </a:p>
        </p:txBody>
      </p:sp>
      <p:sp>
        <p:nvSpPr>
          <p:cNvPr id="15" name="Symbol zastępczy tekstu 14"/>
          <p:cNvSpPr>
            <a:spLocks noGrp="1"/>
          </p:cNvSpPr>
          <p:nvPr>
            <p:ph type="body" sz="quarter" idx="11" hasCustomPrompt="1"/>
          </p:nvPr>
        </p:nvSpPr>
        <p:spPr>
          <a:xfrm>
            <a:off x="1016483" y="1365841"/>
            <a:ext cx="8874125" cy="79603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pl-PL" sz="200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</a:t>
            </a:r>
            <a:endParaRPr lang="pl-PL" dirty="0"/>
          </a:p>
          <a:p>
            <a:pPr lvl="0"/>
            <a:endParaRPr lang="pl-PL" dirty="0"/>
          </a:p>
        </p:txBody>
      </p:sp>
      <p:sp>
        <p:nvSpPr>
          <p:cNvPr id="16" name="Symbol zastępczy tekstu 14"/>
          <p:cNvSpPr>
            <a:spLocks noGrp="1"/>
          </p:cNvSpPr>
          <p:nvPr>
            <p:ph type="body" sz="quarter" idx="12" hasCustomPrompt="1"/>
          </p:nvPr>
        </p:nvSpPr>
        <p:spPr>
          <a:xfrm>
            <a:off x="1016483" y="2711432"/>
            <a:ext cx="8874125" cy="7628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pl-PL" sz="200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</a:t>
            </a:r>
            <a:endParaRPr lang="pl-PL" dirty="0"/>
          </a:p>
        </p:txBody>
      </p:sp>
      <p:sp>
        <p:nvSpPr>
          <p:cNvPr id="17" name="Symbol zastępczy tekstu 14"/>
          <p:cNvSpPr>
            <a:spLocks noGrp="1"/>
          </p:cNvSpPr>
          <p:nvPr>
            <p:ph type="body" sz="quarter" idx="13" hasCustomPrompt="1"/>
          </p:nvPr>
        </p:nvSpPr>
        <p:spPr>
          <a:xfrm>
            <a:off x="1016482" y="4023821"/>
            <a:ext cx="8874125" cy="7960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200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</a:t>
            </a:r>
            <a:endParaRPr lang="pl-PL" dirty="0"/>
          </a:p>
        </p:txBody>
      </p:sp>
      <p:pic>
        <p:nvPicPr>
          <p:cNvPr id="18" name="Obraz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14" y="1387496"/>
            <a:ext cx="398636" cy="774378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2" y="2659683"/>
            <a:ext cx="398636" cy="774378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00947" y="3983714"/>
            <a:ext cx="402371" cy="774259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124" y="124255"/>
            <a:ext cx="1285977" cy="40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6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5" y="17747"/>
            <a:ext cx="12139166" cy="6838397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40" y="622777"/>
            <a:ext cx="12191059" cy="178802"/>
          </a:xfrm>
          <a:prstGeom prst="rect">
            <a:avLst/>
          </a:prstGeom>
        </p:spPr>
      </p:pic>
      <p:sp>
        <p:nvSpPr>
          <p:cNvPr id="11" name="Symbol zastępczy tekstu 8"/>
          <p:cNvSpPr>
            <a:spLocks noGrp="1"/>
          </p:cNvSpPr>
          <p:nvPr>
            <p:ph type="body" sz="quarter" idx="10" hasCustomPrompt="1"/>
          </p:nvPr>
        </p:nvSpPr>
        <p:spPr>
          <a:xfrm>
            <a:off x="526891" y="194152"/>
            <a:ext cx="8996253" cy="428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186938"/>
                </a:solidFill>
              </a:defRPr>
            </a:lvl1pPr>
          </a:lstStyle>
          <a:p>
            <a:pPr lvl="0"/>
            <a:r>
              <a:rPr lang="pl-PL" dirty="0"/>
              <a:t>TYTUŁ SLAJDU</a:t>
            </a:r>
          </a:p>
        </p:txBody>
      </p:sp>
      <p:sp>
        <p:nvSpPr>
          <p:cNvPr id="5" name="Symbol zastępczy obrazu 4"/>
          <p:cNvSpPr>
            <a:spLocks noGrp="1"/>
          </p:cNvSpPr>
          <p:nvPr>
            <p:ph type="pic" sz="quarter" idx="11"/>
          </p:nvPr>
        </p:nvSpPr>
        <p:spPr>
          <a:xfrm>
            <a:off x="1506538" y="1960563"/>
            <a:ext cx="5079600" cy="385445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sp>
        <p:nvSpPr>
          <p:cNvPr id="7" name="Symbol zastępczy obrazu 6"/>
          <p:cNvSpPr>
            <a:spLocks noGrp="1"/>
          </p:cNvSpPr>
          <p:nvPr>
            <p:ph type="pic" sz="quarter" idx="12"/>
          </p:nvPr>
        </p:nvSpPr>
        <p:spPr>
          <a:xfrm>
            <a:off x="6707990" y="1960563"/>
            <a:ext cx="5079393" cy="385445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124" y="124255"/>
            <a:ext cx="1285977" cy="40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0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8" y="12611"/>
            <a:ext cx="12135041" cy="6836073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40" y="622777"/>
            <a:ext cx="12191059" cy="178802"/>
          </a:xfrm>
          <a:prstGeom prst="rect">
            <a:avLst/>
          </a:prstGeom>
        </p:spPr>
      </p:pic>
      <p:sp>
        <p:nvSpPr>
          <p:cNvPr id="11" name="Symbol zastępczy tekstu 8"/>
          <p:cNvSpPr>
            <a:spLocks noGrp="1"/>
          </p:cNvSpPr>
          <p:nvPr>
            <p:ph type="body" sz="quarter" idx="10" hasCustomPrompt="1"/>
          </p:nvPr>
        </p:nvSpPr>
        <p:spPr>
          <a:xfrm>
            <a:off x="526891" y="194152"/>
            <a:ext cx="8996253" cy="428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186938"/>
                </a:solidFill>
              </a:defRPr>
            </a:lvl1pPr>
          </a:lstStyle>
          <a:p>
            <a:pPr lvl="0"/>
            <a:r>
              <a:rPr lang="pl-PL" dirty="0"/>
              <a:t>TYTUŁ SLAJDU</a:t>
            </a:r>
          </a:p>
        </p:txBody>
      </p:sp>
      <p:sp>
        <p:nvSpPr>
          <p:cNvPr id="7" name="Symbol zastępczy obrazu 6"/>
          <p:cNvSpPr>
            <a:spLocks noGrp="1"/>
          </p:cNvSpPr>
          <p:nvPr>
            <p:ph type="pic" sz="quarter" idx="11"/>
          </p:nvPr>
        </p:nvSpPr>
        <p:spPr>
          <a:xfrm>
            <a:off x="1200085" y="1981581"/>
            <a:ext cx="2998800" cy="38916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sp>
        <p:nvSpPr>
          <p:cNvPr id="9" name="Symbol zastępczy obrazu 8"/>
          <p:cNvSpPr>
            <a:spLocks noGrp="1"/>
          </p:cNvSpPr>
          <p:nvPr>
            <p:ph type="pic" sz="quarter" idx="12"/>
          </p:nvPr>
        </p:nvSpPr>
        <p:spPr>
          <a:xfrm>
            <a:off x="4382428" y="1981581"/>
            <a:ext cx="2998805" cy="389209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sp>
        <p:nvSpPr>
          <p:cNvPr id="14" name="Symbol zastępczy obrazu 13"/>
          <p:cNvSpPr>
            <a:spLocks noGrp="1"/>
          </p:cNvSpPr>
          <p:nvPr>
            <p:ph type="pic" sz="quarter" idx="13"/>
          </p:nvPr>
        </p:nvSpPr>
        <p:spPr>
          <a:xfrm>
            <a:off x="7564776" y="1981581"/>
            <a:ext cx="2998800" cy="389209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124" y="124255"/>
            <a:ext cx="1285977" cy="40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253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95" y="68945"/>
            <a:ext cx="11882067" cy="6789055"/>
          </a:xfrm>
          <a:prstGeom prst="rect">
            <a:avLst/>
          </a:prstGeom>
        </p:spPr>
      </p:pic>
      <p:sp>
        <p:nvSpPr>
          <p:cNvPr id="9" name="Symbol zastępczy tekstu 8"/>
          <p:cNvSpPr>
            <a:spLocks noGrp="1"/>
          </p:cNvSpPr>
          <p:nvPr>
            <p:ph type="body" sz="quarter" idx="10" hasCustomPrompt="1"/>
          </p:nvPr>
        </p:nvSpPr>
        <p:spPr>
          <a:xfrm>
            <a:off x="282575" y="3062288"/>
            <a:ext cx="4283075" cy="611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186938"/>
                </a:solidFill>
              </a:defRPr>
            </a:lvl1pPr>
          </a:lstStyle>
          <a:p>
            <a:pPr lvl="0"/>
            <a:r>
              <a:rPr lang="pl-PL" dirty="0"/>
              <a:t>DZIĘKUJEMY ZA UWAGĘ</a:t>
            </a:r>
          </a:p>
        </p:txBody>
      </p:sp>
      <p:pic>
        <p:nvPicPr>
          <p:cNvPr id="5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144" y="124254"/>
            <a:ext cx="2509957" cy="78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73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4187B9-55D2-4722-BFE6-F774E310C167}" type="datetimeFigureOut">
              <a:rPr lang="pl-PL" smtClean="0"/>
              <a:t>03.11.2025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3F243B-6377-4F49-9862-4B005F29A2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8224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4187B9-55D2-4722-BFE6-F774E310C167}" type="datetimeFigureOut">
              <a:rPr lang="pl-PL" smtClean="0"/>
              <a:t>03.11.2025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3F243B-6377-4F49-9862-4B005F29A2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5683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4187B9-55D2-4722-BFE6-F774E310C167}" type="datetimeFigureOut">
              <a:rPr lang="pl-PL" smtClean="0"/>
              <a:t>03.11.2025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3F243B-6377-4F49-9862-4B005F29A2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977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4187B9-55D2-4722-BFE6-F774E310C167}" type="datetimeFigureOut">
              <a:rPr lang="pl-PL" smtClean="0"/>
              <a:t>03.11.2025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3F243B-6377-4F49-9862-4B005F29A2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867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092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2" r:id="rId6"/>
    <p:sldLayoutId id="2147483660" r:id="rId7"/>
    <p:sldLayoutId id="2147483653" r:id="rId8"/>
    <p:sldLayoutId id="2147483661" r:id="rId9"/>
    <p:sldLayoutId id="2147483662" r:id="rId10"/>
    <p:sldLayoutId id="2147483654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pl/web/gis/glowny-inspektorat-sanitarny" TargetMode="External"/><Relationship Id="rId2" Type="http://schemas.openxmlformats.org/officeDocument/2006/relationships/hyperlink" Target="https://www.wetgiw.gov.pl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food.ec.europa.eu/safety/biological-safety/food-hygiene/guidance-platform_en" TargetMode="External"/><Relationship Id="rId2" Type="http://schemas.openxmlformats.org/officeDocument/2006/relationships/hyperlink" Target="https://eur-lex.europa.eu/homepage.html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263352" y="2132856"/>
            <a:ext cx="4536504" cy="1872208"/>
          </a:xfrm>
        </p:spPr>
        <p:txBody>
          <a:bodyPr/>
          <a:lstStyle/>
          <a:p>
            <a:r>
              <a:rPr lang="pl-PL" sz="2800" dirty="0"/>
              <a:t>„Rolniczy handel  detaliczny (RHD) - przepisy o bezpieczeństwie żywności i inne wybrane przepisy”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263352" y="5157192"/>
            <a:ext cx="4752528" cy="129614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600" dirty="0"/>
              <a:t>Departament Bezpieczeństwa Żywności i Weterynarii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600" dirty="0"/>
              <a:t>Ministerstwo Rolnictwa i Rozwoju Wsi  </a:t>
            </a:r>
          </a:p>
          <a:p>
            <a:r>
              <a:rPr lang="pl-PL" dirty="0"/>
              <a:t>		 </a:t>
            </a:r>
          </a:p>
          <a:p>
            <a:r>
              <a:rPr lang="pl-PL" sz="1400" dirty="0"/>
              <a:t>Warszawa, 3.11.2025r. </a:t>
            </a:r>
          </a:p>
        </p:txBody>
      </p:sp>
    </p:spTree>
    <p:extLst>
      <p:ext uri="{BB962C8B-B14F-4D97-AF65-F5344CB8AC3E}">
        <p14:creationId xmlns:p14="http://schemas.microsoft.com/office/powerpoint/2010/main" val="1335115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3431704" y="266160"/>
            <a:ext cx="6091440" cy="714568"/>
          </a:xfrm>
        </p:spPr>
        <p:txBody>
          <a:bodyPr/>
          <a:lstStyle/>
          <a:p>
            <a:r>
              <a:rPr lang="pl-PL" dirty="0">
                <a:latin typeface="Calibri" panose="020F0502020204030204"/>
              </a:rPr>
              <a:t>Pr</a:t>
            </a:r>
            <a:r>
              <a:rPr kumimoji="0" lang="pl-P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awo</a:t>
            </a: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żywnościowe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343472" y="2708920"/>
            <a:ext cx="8640960" cy="338437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tabLst/>
              <a:defRPr/>
            </a:pPr>
            <a:r>
              <a:rPr kumimoji="0" lang="pl-PL" sz="2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Produkcja, w tym przetwarzanie, a także obrót żywnością, co do zasady podlega harmonizacji na poziomie UE.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121938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B2B09-34D7-D242-A19B-33640E371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0BB465E-F0A3-6EA8-3C5C-2741D7D6D9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31704" y="266160"/>
            <a:ext cx="6091440" cy="714568"/>
          </a:xfrm>
        </p:spPr>
        <p:txBody>
          <a:bodyPr/>
          <a:lstStyle/>
          <a:p>
            <a:r>
              <a:rPr lang="pl-PL" dirty="0">
                <a:latin typeface="Calibri" panose="020F0502020204030204"/>
              </a:rPr>
              <a:t>Pr</a:t>
            </a:r>
            <a:r>
              <a:rPr kumimoji="0" lang="pl-P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awo</a:t>
            </a: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żywnościowe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330CC6-B63C-D546-5027-EF3A330A12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03512" y="2060848"/>
            <a:ext cx="7632848" cy="489654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 celu zapewnienia spójności przepisów dotyczących bezpieczeństwa żywności we wszystkich państwach członkowskich UE, co do zasady, </a:t>
            </a:r>
            <a:r>
              <a:rPr kumimoji="0" lang="pl-PL" sz="1400" b="1" i="0" u="sng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na poziomie UE wydawane są rozporządzenia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które: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1) od momentu wejścia w życie stanowią część prawa krajowego państw członkowskich i są stosowane bezpośrednio, bez potrzeby ich transponowania do prawa krajowego;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2) nie mogą być przez państwo członkowskie zmieniane ani uzupełniane;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3) zastępują prawo krajowe;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4) jeżeli w danej dziedzinie wydano rozporządzenie, państwa członkowskie tracą uprawnienia do stanowienia prawa w tym obszarze.</a:t>
            </a:r>
            <a:endParaRPr lang="pl-PL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13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217024" cy="498544"/>
          </a:xfrm>
        </p:spPr>
        <p:txBody>
          <a:bodyPr/>
          <a:lstStyle/>
          <a:p>
            <a:r>
              <a:rPr lang="pl-PL" dirty="0"/>
              <a:t>Bezpieczeństwo żywności: RHD - wybrane rozporządzenia UE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27448" y="1988840"/>
            <a:ext cx="8712968" cy="41044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1)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rozporządzenie (WE) Parlamentu Europejskiego i Rady nr 178/2002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 dnia 28 stycznia 2002 r. ustanawiające ogólne zasady i wymagania prawa żywnościowego, powołujące Europejski Urząd ds. Bezpieczeństwa Żywności oraz ustanawiające procedury w zakresie bezpieczeństwa żywności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2)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rozporządzenie (WE) Parlamentu Europejskiego i Rady nr 852/2004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 dnia 29 kwietnia 2004 r. w sprawie higieny środków spożywczych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3) rozporządzenie (WE) Komisji nr 2073/2005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 dnia 15 listopada 2005 r. w sprawie kryteriów mikrobiologicznych dotyczących środków spożywczych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4)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rozporządzenie wykonawcze Komisji (UE) nr 931/2011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 dnia 19 września 2011 r. w sprawie wymogów dotyczących możliwości śledzenia ustanowionych rozporządzeniem (WE) nr 178/2002 Parlamentu Europejskiego i Rady w odniesieniu do żywności pochodzenia zwierzęcego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2237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8136904" cy="498544"/>
          </a:xfrm>
        </p:spPr>
        <p:txBody>
          <a:bodyPr/>
          <a:lstStyle/>
          <a:p>
            <a:r>
              <a:rPr lang="pl-PL" dirty="0"/>
              <a:t>Bezpieczeństwo żywności: RHD - wybrane przepisy krajowe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27448" y="2132856"/>
            <a:ext cx="8712968" cy="396044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1) ustawa z dnia  25 sierpnia 2006 r. o bezpieczeństwie żywności i żywienia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(Dz. U. z 2023r. poz. 1448),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2)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ustawa z dnia 16 grudnia 2005 r. o produktach pochodzenia zwierzęcego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(Dz. U. z 2023r. poz. 872),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3) rozporządzenie Ministra Rolnictwa i Rozwoju Wsi z dnia 12 września 2022 r.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 sprawie maksymalnej ilości żywności zbywanej w ramach rolniczego handlu detalicznego do zakładów prowadzących handel detaliczny z przeznaczeniem dla konsumenta końcowego oraz zakresu i sposobu jej dokumentowania (Dz.U. poz. 1971)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9298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27448" y="266160"/>
            <a:ext cx="9433048" cy="498544"/>
          </a:xfrm>
        </p:spPr>
        <p:txBody>
          <a:bodyPr/>
          <a:lstStyle/>
          <a:p>
            <a:r>
              <a:rPr lang="pl-PL" dirty="0"/>
              <a:t>Bezpieczeństwo żywności: definicja RHD z ustawy o bezpieczeństwie żywności i żywienia (art. 3 ust. 3 pkt 29b)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27448" y="1988840"/>
            <a:ext cx="8712968" cy="41044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rolniczy handel detaliczny </a:t>
            </a: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handel detaliczny w rozumieniu art. 3 ust. 7 rozporządzenia nr 178/2002, polegający na: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AutoNum type="alphaLcParenR"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produkcji żywności zawierającej </a:t>
            </a:r>
            <a:r>
              <a:rPr kumimoji="0" lang="pl-PL" sz="1700" b="1" i="0" u="sng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 najmniej jeden </a:t>
            </a:r>
            <a:r>
              <a:rPr kumimoji="0" lang="pl-PL" sz="1700" b="1" i="0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składnik pochodzący w całości z własnej uprawy, hodowli lub chowu </a:t>
            </a: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podmiotu działającego na rynku spożywczym oraz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AutoNum type="alphaLcParenR"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zbywaniu żywności, o której mowa w lit. a, </a:t>
            </a:r>
            <a:r>
              <a:rPr kumimoji="0" lang="pl-PL" sz="17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konsumentowi finalnemu</a:t>
            </a: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o którym mowa w art. 3 ust. 18 rozporządzenia nr 178/2002, </a:t>
            </a:r>
            <a:r>
              <a:rPr kumimoji="0" lang="pl-PL" sz="17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lub zakładom </a:t>
            </a: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prowadzącym handel detaliczny z  przeznaczeniem dla konsumenta finalnego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3917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Bezpieczeństwo żywności: RHD - podstawowe wymogi prawa krajowego </a:t>
            </a:r>
          </a:p>
          <a:p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016483" y="1484784"/>
            <a:ext cx="10768149" cy="67709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-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produkcja i zbywanie żywności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nie mogą stanowić zagrożenia dla bezpieczeństwa żywności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i wpływać niekorzystnie na zdrowie publiczne</a:t>
            </a:r>
          </a:p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2"/>
          </p:nvPr>
        </p:nvSpPr>
        <p:spPr>
          <a:xfrm>
            <a:off x="1016483" y="2348880"/>
            <a:ext cx="10192085" cy="60508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- zbywana żywność musi zawierać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co najmniej jeden składnik pochodzący w całości z własnej uprawy, hodowli lub chowu</a:t>
            </a:r>
          </a:p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13"/>
          </p:nvPr>
        </p:nvSpPr>
        <p:spPr>
          <a:xfrm>
            <a:off x="1016482" y="2780928"/>
            <a:ext cx="10552126" cy="223224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6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- zbywanie żywności konsumentom odbywa się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bez ograniczeń obszarowych i ilościowych 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6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-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ograniczony udział pośrednika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 sprzedaży żywności (wyłącznie podczas wystaw, festynów, targów lub </a:t>
            </a:r>
            <a:r>
              <a:rPr kumimoji="0" lang="pl-PL" sz="1600" b="0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kiermaszy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, organizowanych w celu promocji żywności)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7345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217024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- obszar zbywania żywności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271464" y="1340768"/>
            <a:ext cx="8496944" cy="475252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Zbywanie żywności: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) konsumentom – 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odbywa się bez ograniczeń obszarowych (dowolny obszar) 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60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2) zakładom prowadzącym handel detaliczny z przeznaczeniem dla konsumenta finalnego – 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odbywa się na ograniczonym obszarze 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tj. w przypadku: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a)  żywności pochodzenia </a:t>
            </a:r>
            <a:r>
              <a:rPr kumimoji="0" lang="pl-PL" sz="1600" i="0" u="sng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niezwierzęcego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- wyłącznie </a:t>
            </a:r>
            <a:r>
              <a:rPr kumimoji="0" lang="pl-PL" sz="1600" i="0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na terytorium RP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b) żywności pochodzenia zwierzęcego oraz zawierającej  jednocześnie 	środki spożywcze pochodzenia niezwierzęcego i produkty pochodzenia 	zwierzęcego (tzw. „złożonej”)  - wyłącznie na 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- </a:t>
            </a:r>
            <a:r>
              <a:rPr kumimoji="0" lang="pl-PL" sz="1600" i="0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na obszarze województwa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 którym ma miejsce prowadzenie produkcji tej     	żywności w ramach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RHD lub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600" i="0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na obszarach powiatów lub miast</a:t>
            </a:r>
            <a:r>
              <a:rPr kumimoji="0" lang="pl-PL" sz="1600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stanowiących siedzibę wojewody lub 	sejmiku województwa, sąsiadujących z tym województwem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9147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oznakowanie miejsca sprzedaży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99456" y="1484784"/>
            <a:ext cx="9001000" cy="51070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Oznakowanie miejsca zbywania żywności musi: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1)  być </a:t>
            </a: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czytelne i widoczne dla konsumenta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2)  zawierać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napis „rolniczy handel detaliczny</a:t>
            </a: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” </a:t>
            </a: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oraz 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3)  wskazywać dane producenta obejmujące: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a) imię i nazwisko albo nazwę i siedzibę podmiotu prowadzącego rolniczy handel detaliczny;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b) adres miejsca prowadzenia produkcji zbywanej żywności;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c) weterynaryjny numer identyfikacyjny podmiotu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prowadzącego RHD – w przypadku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lang="pl-PL" sz="14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                    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żywności pochodzenia zwierzęcego i żywności „złożonej”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Uwaga ! </a:t>
            </a:r>
            <a:r>
              <a:rPr kumimoji="0" lang="pl-PL" sz="1400" b="0" i="0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Obowiązek oznaczenia miejsca sprzedaży </a:t>
            </a:r>
            <a:r>
              <a:rPr kumimoji="0" lang="pl-PL" sz="1400" b="0" i="0" u="sng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nie dotyczy </a:t>
            </a:r>
            <a:r>
              <a:rPr kumimoji="0" lang="pl-PL" sz="1400" b="0" i="0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zakładów  prowadzących handel detaliczny z przeznaczeniem dla konsumenta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(np. sklepów, restauracji, stołówek), prowadzących sprzedaż  konsumentom żywności wyprodukowanej w ramach RHD. 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0218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B89296-A4A6-2F48-4F2F-618C7CE03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AFA32E83-257C-9994-8C1C-3C9E999BA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8784976" cy="49854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udział pośrednika (wyjątek)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2FAAFB9-1D27-03E8-A46F-91A6F10D62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9456" y="1484784"/>
            <a:ext cx="9001000" cy="51070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Zbywanie żywności w ramach RHD nie może być dokonywane z udziałem pośrednika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l-PL" sz="1400" b="1" i="0" u="sng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chyba że: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400" b="1" i="0" u="sng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AutoNum type="arabicParenR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zbywanie tej żywności odbywa się </a:t>
            </a: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podczas wystaw, festynów, targów lub </a:t>
            </a:r>
            <a:r>
              <a:rPr kumimoji="0" lang="pl-PL" sz="140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kiermaszy</a:t>
            </a: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organizowanych w celu promocji żywności,</a:t>
            </a: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AutoNum type="arabicParenR"/>
              <a:tabLst/>
              <a:defRPr/>
            </a:pP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pośrednik</a:t>
            </a:r>
            <a:r>
              <a:rPr kumimoji="0" lang="pl-PL" sz="14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zbywa konsumentom finalnym żywność: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lang="pl-PL" sz="14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       --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wyprodukowaną przez tego pośrednika w ramach RHD,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-- wyprodukowaną przez inny podmiot prowadzący RHD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na obszarze powiatu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w którym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pośrednik ten prowadzi produkcję żywności w ramach RHD,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lub na obszarze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powiatu sąsiadującego z tym powiatem.</a:t>
            </a: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9663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ilość </a:t>
            </a:r>
            <a:r>
              <a:rPr lang="pl-PL" dirty="0"/>
              <a:t>żywności zbywanej konsumentom</a:t>
            </a: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1869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271464" y="2852936"/>
            <a:ext cx="8496944" cy="324036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20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Zbywanie żywności konsumentom w ramach RHD </a:t>
            </a:r>
            <a:r>
              <a:rPr kumimoji="0" lang="pl-PL" sz="2000" b="1" i="0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nie jest limitowane ilościowo i nie podlega dokumentowaniu !</a:t>
            </a:r>
            <a:r>
              <a:rPr kumimoji="0" lang="pl-PL" sz="2000" b="0" i="0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kumimoji="0" lang="pl-PL" sz="17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741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433048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maksymalne limity dostaw żywności do zakładów prowadzących handel detaliczny z przeznaczeniem dla konsumenta finalnego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271464" y="2132856"/>
            <a:ext cx="8352928" cy="396044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Maksymalna ilość żywności zbywanej rocznie do ww. zakładów w ramach RHD jest określona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 załącznikach do rozporządzenia </a:t>
            </a:r>
            <a:r>
              <a:rPr kumimoji="0" lang="pl-PL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MRiRW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w sprawie maksymalnej ilości żywności zbywanej w ramach rolniczego handlu detalicznego do zakładów prowadzących handel detaliczny z przeznaczeniem dla konsumenta końcowego oraz zakresu i sposobu jej dokumentowania: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w zał. nr 1 – dla surowców pochodzenia niezwierzęcego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- w zał. nr 2 – dla żywności pochodzenia niezwierzęcego innej niż surowce oraz żywności zawierającej jednocześnie środki spożywcze pochodzenia niezwierzęcego i produkty pochodzenia zwierzęcego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w zał. nr 3 – dla surowców pochodzenia zwierzęcego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w zał. nr 4 – dla produktów pochodzenia zwierzęcego innych niż surowce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2699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maksymalne roczne limity dostaw do zakładów – przykłady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479376" y="1340768"/>
            <a:ext cx="5472607" cy="380114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Przykłady z zał. 1: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jabłka      – 25 ton 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marchew – 70 ton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surowce pochodzenia niezwierzęcego inne niż wymienione w lp. 1-125 – 21 ton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Przykłady z zał. 2: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oleje  –    10 000 litrów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pieczywo – 15 400 kg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żywność, w tym gotowe posiłki (potrawy), zawierająca jednocześnie środki spożywcze pochodzenia niezwierzęcego i produkty pochodzenia zwierzęcego – 2400 kg</a:t>
            </a:r>
          </a:p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2"/>
          </p:nvPr>
        </p:nvSpPr>
        <p:spPr>
          <a:xfrm>
            <a:off x="6600056" y="1340767"/>
            <a:ext cx="5256584" cy="3801145"/>
          </a:xfrm>
        </p:spPr>
        <p:txBody>
          <a:bodyPr/>
          <a:lstStyle/>
          <a:p>
            <a:pPr marL="1397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200" b="1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Przykłady z zał. 3 :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r>
              <a:rPr kumimoji="0" lang="pl-PL" sz="12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mleko surowe, siara  – 52 000 litrów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r>
              <a:rPr kumimoji="0" lang="pl-PL" sz="12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jaja drobiowe  – 148 200 sztuk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r>
              <a:rPr kumimoji="0" lang="pl-PL" sz="12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produkty pszczele nieprzetworzone  – od 150 do 2400 kg (w zależności od liczby rodzin pszczelich)</a:t>
            </a:r>
          </a:p>
          <a:p>
            <a:pPr marL="1397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endParaRPr kumimoji="0" lang="pl-PL" sz="12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397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endParaRPr kumimoji="0" lang="pl-PL" sz="12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397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200" b="1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Przykłady z zał. 4: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r>
              <a:rPr kumimoji="0" lang="pl-PL" sz="12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świeże mięso wieprzowe/surowe wyroby mięsne/mięso mielone – 2300 kg;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r>
              <a:rPr kumimoji="0" lang="pl-PL" sz="12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produkty mięsne – 1400 kg;</a:t>
            </a:r>
          </a:p>
          <a:p>
            <a:pPr marL="285750" marR="0" lvl="0" indent="-28575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Tx/>
              <a:buChar char="-"/>
              <a:tabLst/>
              <a:defRPr/>
            </a:pPr>
            <a:r>
              <a:rPr kumimoji="0" lang="pl-PL" sz="12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produkty mleczne i na bazie siary – 2600 kg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3296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dokumentacja ilości dostaw żywności do zakładów przez podmiot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271464" y="1844824"/>
            <a:ext cx="8136904" cy="424847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Dokumentacja zawiera: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1) numer kolejnego wpisu;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2) datę zbycia żywności;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3) ilość i rodzaj zbytej żywności.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Dokumentację uzupełnia się niezwłocznie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 dokonaniu zbycia żywności do zakładów  prowadzących handel detaliczny z przeznaczeniem dla konsumenta finalnego i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przechowuje się przez dwa lata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licząc od końca roku kalendarzowego, za który została sporządzona.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8468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wymogi ogólne prawa żywnościowego z rozporządzenia (WE) nr 178/2002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271464" y="1916832"/>
            <a:ext cx="8136904" cy="432048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odpowiedzialność za bezpieczeństwo żywności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ponosi podmiot prowadzący przedsiębiorstwo spożywcze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500" b="1" i="0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żaden niebezpieczny środek spożywczy nie może być wprowadzany na rynek,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podmiot powinien zapewnić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zgodność żywności z wymogami prawa żywnościowego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kontrolować przestrzeganie tych wymogów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zasada identyfikowalności/śledzenia żywności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(wymóg utworzenia systemu identyfikacji, poprzez prowadzenie dokumentacji umożliwiającej śledzenie żywności „</a:t>
            </a:r>
            <a:r>
              <a:rPr kumimoji="0" lang="pl-PL" sz="15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krok w przód i krok w tył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” oraz etykietowanie żywności)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5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Uwaga !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Zasada dotycząca prowadzenia dokumentacji „</a:t>
            </a:r>
            <a:r>
              <a:rPr kumimoji="0" lang="pl-PL" sz="15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krok w przód i krok w tył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” </a:t>
            </a:r>
            <a:r>
              <a:rPr kumimoji="0" lang="pl-PL" sz="1500" b="0" i="0" u="sng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nie dotyczy zbywania żywności konsumentom.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1152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wymogi ogólne prawa żywnościowego z rozporządzenia (WE) nr 852/2004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271464" y="1916832"/>
            <a:ext cx="8424936" cy="460851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odpowiedzialność za bezpieczeństwo żywności ponosi podmiot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prowadzący przedsiębiorstwo spożywcze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zapewnienie bezpieczeństwa żywności w ramach całego łańcucha produkcji żywności (w tym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utrzymanie łańcucha chłodniczego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wdrożenie procedur systemu HACCP </a:t>
            </a:r>
            <a:r>
              <a:rPr kumimoji="0" lang="pl-PL" sz="1500" b="1" i="0" u="sng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(z uwzględnieniem zasady elastyczności)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oraz prowadzenie i udostępnianie właściwym organom dokumentacji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korzystanie z krajowych lub unijnych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wytycznych dobrej praktyki higieny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(nieobowiązkowe ale zalecane)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zapewnienie zgodności żywności z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kryteriami mikrobiologicznymi oraz wymogami kontroli temperatury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6960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wymogi ogólne prawa żywnościowego – art. 5 i motyw 15   rozporządzenia (WE) nr 852/2004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271464" y="1916832"/>
            <a:ext cx="8424936" cy="460851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 zakładzie powinna zostać opracowana, wykonywana oraz utrzymywana stała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procedura lub procedury na podstawie zasad HACCP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z uwzględnieniem zasady elastyczności.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 niektórych zakładach, po przeprowadzeniu analizy istniejących zagrożeń nie jest możliwe zidentyfikowanie krytycznych punktów kontroli, w związku z tym w takich przypadkach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dobre praktyki higieniczne </a:t>
            </a:r>
            <a:r>
              <a:rPr kumimoji="0" lang="pl-PL" sz="1600" b="1" i="0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mogą zastąpić monitorowanie krytycznych punktów kontroli.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Wymóg dotyczący opracowania i zachowania dokumentów jest elastyczny w przepisach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–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ilość i zakres dokumentów powinny być </a:t>
            </a:r>
            <a:r>
              <a:rPr kumimoji="0" lang="pl-PL" sz="1600" b="1" i="0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uLnTx/>
                <a:uFillTx/>
                <a:latin typeface="Arial"/>
                <a:cs typeface="Arial"/>
                <a:sym typeface="Arial"/>
              </a:rPr>
              <a:t>dostosowane do rodzaju i wielkości przedsiębiorstwa</a:t>
            </a:r>
            <a:r>
              <a:rPr kumimoji="0" lang="pl-PL" sz="1600" b="0" i="0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uLnTx/>
                <a:uFillTx/>
                <a:latin typeface="Arial"/>
                <a:cs typeface="Arial"/>
                <a:sym typeface="Arial"/>
              </a:rPr>
              <a:t>,</a:t>
            </a:r>
            <a:r>
              <a:rPr kumimoji="0" lang="pl-PL" sz="1600" b="0" i="0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tak aby nie powodować n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admiernych obciążeń dla małych przedsiębiorstw.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3311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wymogi prawa żywnościowego z zał. II do rozporządzenia (WE) nr 852/2004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271464" y="2420888"/>
            <a:ext cx="8424936" cy="424847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I   - ogólne wymagania dla pomieszczeń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II -  szczególne wymagania dla pomieszczeń, w których przygotowuje się,  poddaje obróbce lub przetwarza żywność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III - wymagania dla ruchomych i/lub tymczasowych pomieszczeń (jak duże namioty, stragany, ruchome punkty sprzedaży), pomieszczeń używanych głównie jako prywatne domy mieszkalne, ale gdzie regularnie przygotowuje się żywność w celu wprowadzania do obrotu, i automatów ulicznych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kumimoji="0" lang="pl-PL" sz="17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9283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przykładowe wymogi dla pomieszczeń z zał. II rozdz. I do rozporządzenia (WE) nr 852/2004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99456" y="2132856"/>
            <a:ext cx="8424936" cy="453650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pomieszczenia żywnościowe muszą być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utrzymywane w czystości i zachowane w dobrym stanie i kondycji technicznej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pomieszczenia żywnościowe muszą posiadać odpowiednie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naturalne i/lub sztuczne oświetlenie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musi być dostępna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odpowiednia liczba umywalek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właściwie usytuowanych i przeznaczonych do mycia rąk 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muszą istnieć odpowiednie i wystarczające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systemy naturalnej lub mechanicznej wentylacji 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musi być dostępna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odpowiednia ilość ubikacji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spłukiwanych wodą, podłączonych do sprawnego systemu kanalizacyjnego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w miarę potrzeby, muszą być zapewnione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odpowiednie warunki do przebierania się przez personel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7787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przykładowe wymogi dla pomieszczeń z zał. II rozdz. II do rozporządzenia (WE) nr 852/2004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271464" y="1988840"/>
            <a:ext cx="8424936" cy="468052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powierzchnie podłóg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muszą być utrzymane w dobrym stanie i muszą być łatwe do czyszczenia, oraz w miarę potrzeby, do dezynfekcji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powierzchnie ścian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muszą być utrzymane w dobrym stanie i muszą być łatwe do czyszczenia, oraz tam gdzie jest to konieczne, do dezynfekcji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okna i inne otwory 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muszą być skonstruowane w sposób uniemożliwiający gromadzenie się zanieczyszczeń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powierzchnie (wraz z powierzchniami wyposażenia) w obszarach, w których pracuje się z żywnością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 w szczególności te pozostające w kontakcie z żywnością muszą być w dobrym stanie i muszą być łatwe do czyszczenia, w miarę potrzeby, do dezynfekcji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w miarę potrzeby, muszą być stosowane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odpowiednie urządzenia do czyszczenia oraz dezynfekcji narzędzi roboczych oraz wyposażenia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1214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przykładowe wymogi dla pomieszczeń z zał. II rozdz. III do rozporządzenia (WE) nr 852/2004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271464" y="2276872"/>
            <a:ext cx="8424936" cy="4392488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alt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pomieszczenia i automaty uliczne, na tyle, na ile jest to rozsądnie praktykowane, będą tak usytuowane, zaprojektowane i skonstruowane oraz </a:t>
            </a:r>
            <a:r>
              <a:rPr kumimoji="0" lang="pl-PL" alt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utrzymywane w czystości i dobrym stanie i kondycji technicznej</a:t>
            </a:r>
            <a:r>
              <a:rPr kumimoji="0" lang="pl-PL" alt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, aby uniknąć ryzyka zanieczyszczenia, w szczególności przez zwierzęta i szkodniki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-  należy zapewnić </a:t>
            </a:r>
            <a:r>
              <a:rPr kumimoji="0" lang="pl-PL" alt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odpowiednią ilość gorącej i/lub zimnej wody pitnej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- należy zapewnić </a:t>
            </a:r>
            <a:r>
              <a:rPr kumimoji="0" lang="pl-PL" alt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odpowiednie warunki i/lub udogodnienia dla higienicznego składowania i usuwania niebezpiecznych i/lub niejadalnych substancji i odpadów </a:t>
            </a:r>
            <a:r>
              <a:rPr kumimoji="0" lang="pl-PL" alt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(zarówno płynnych, jak i stałych)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- należy zapewnić </a:t>
            </a:r>
            <a:r>
              <a:rPr kumimoji="0" lang="pl-PL" alt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odpowiednie udogodnienia i/lub warunki dla utrzymywania i monitorowania właściwych warunków termicznych żywności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- środki spożywcze muszą być tak umieszczone, aby </a:t>
            </a:r>
            <a:r>
              <a:rPr kumimoji="0" lang="pl-PL" alt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unikać, na tyle, na ile jest to rozsądnie praktykowane, ryzyka zanieczyszczenia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7737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wymogi prawa żywnościowego z zał. II rozdz. IV- XII do rozporządzenia (WE) nr 852/2004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911424" y="1916832"/>
            <a:ext cx="5256584" cy="322508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IV - środki transportu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V- wymagania dla sprzętu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</a:t>
            </a:r>
            <a:r>
              <a:rPr kumimoji="0" lang="pl-PL" sz="1600" b="1" i="0" u="none" strike="noStrike" kern="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– redystrybucja żywności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VI - odpady żywnościowe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VII -  zaopatrzenie w wodę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VIII - higiena osobista</a:t>
            </a:r>
          </a:p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2"/>
          </p:nvPr>
        </p:nvSpPr>
        <p:spPr>
          <a:xfrm>
            <a:off x="5951983" y="1916832"/>
            <a:ext cx="5904657" cy="322508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IX - przepisy w odniesieniu do żywności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X - przepisy w odniesieniu do opakowań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XI -  obróbka cieplna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XIa -  kultura bezpieczeństwa żywności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Rozdz. XII – szkolenia personelu</a:t>
            </a:r>
          </a:p>
          <a:p>
            <a:pPr marL="1397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tabLst/>
              <a:defRPr/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426463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217024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przykładowe wymogi odnośnie do odpadów z zał. II rozdz. VI do rozporządzenia (WE) nr 852/2004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983432" y="1988840"/>
            <a:ext cx="8928992" cy="4104456"/>
          </a:xfrm>
        </p:spPr>
        <p:txBody>
          <a:bodyPr/>
          <a:lstStyle/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odpady żywnościowe, uboczne produkty pochodzenia zwierzęcego i inne odpady muszą być: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--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jak najszybciej usuwane z pomieszczeń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gdzie znajduje się żywność, aby 	zapobiec ich gromadzeniu,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6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--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składowane w zamykanych (szczelnych) pojemnikach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chyba że podmiot 	odpowiedzialny za zakład może udowodnić właściwemu organowi, że inne typy 	używanych pojemników lub systemy usuwania są właściwe; (pojemniki muszą być 	odpowiednio skonstruowane, utrzymywane w dobrym stanie oraz łatwe do czyszczenia 	i, w miarę potrzeby,  dezynfekcji;  zaleca się również ich odpowiednie oznakowanie)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6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wszystkie odpady muszą być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usuwane w sposób higieniczny i przyjazny dla środowiska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zgodnie z właściwymi przepisami prawa, i nie mogą stanowić bezpośredniego lub pośredniego źródła zanieczyszczenia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9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5333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433048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przykładowe wymogi dla środków spożywczych z zał. II rozdz. IX do rozporządzenia (WE) nr 852/2004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27448" y="1916832"/>
            <a:ext cx="8928992" cy="4675008"/>
          </a:xfrm>
        </p:spPr>
        <p:txBody>
          <a:bodyPr/>
          <a:lstStyle/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żaden z surowców lub składników, inny niż żywe zwierzęta, albo jakikolwiek inny materiał używany w przetwarzaniu produktów, nie będzie zaakceptowany przez  podmioty prowadzące przedsiębiorstwa spożywcze</a:t>
            </a: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jeśli wiadomo, że jest, lub można by oczekiwać, że może być zanieczyszczony pasożytami, patogennymi mikroorganizmami lub toksyczny, zepsuty lub niewiadomego pochodzenia w takim zakresie, że nawet po normalnym sortowaniu i/lub procedurach przygotowawczych lub przetwórczych, zastosowanych zgodnie z zasadami higieny przez  podmioty prowadzące przedsiębiorstwa spożywcze, produkt końcowy nie będzie się nadawać do spożycia przez ludzi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na wszystkich etapach produkcji, przetwarzania i dystrybucji, </a:t>
            </a: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żywność musi być chroniona przed zanieczyszczeniem</a:t>
            </a: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które może spowodować, iż stanie się niezdatna do spożycia przez ludzi, szkodliwa dla zdrowia lub zanieczyszczona w taki sposób, że byłoby nierozsądnie oczekiwać, iż zostanie w tym stanie skonsumowana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muszą istnieć odpowiednie procedury, aby zapewnić </a:t>
            </a: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kontrole obecności szkodników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jeśli środki spożywcze mają być przechowywane bądź podawane w niskich temperaturach muszą być </a:t>
            </a: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schłodzone tak szybko, jak to możliwe,  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rozmrażanie środków spożywczych odbywa się w taki sposób, aby zminimalizować ryzyko powstania patogennych drobnoustrojów lub tworzenia się toksyn w żywności </a:t>
            </a: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(…)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lang="pl-PL" sz="1100" kern="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8226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elastyczność w przepisach  rozporządzenia (WE) nr 852/04, cyt.: motyw 15 i 16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983432" y="2060848"/>
            <a:ext cx="8928992" cy="403244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„(15) 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Wymogi HACCP powinny uwzględniać zasady zawarte w Kodeksie Żywnościowym. Powinny zapewniać odpowiednią elastyczność, aby mogły być stosowane w każdej sytuacji, w tym w małych przedsiębiorstwach. W szczególności niezbędne jest uwzględnienie, że </a:t>
            </a: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 niektórych przedsiębiorstwach sektora spożywczego nie jest możliwe zidentyfikowanie krytycznych punktów kontroli 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oraz, że, w niektórych przypadkach, dobra praktyka higieny może zastąpić monitorowanie krytycznych punktów kontroli. Podobnie, wymóg ustanowienia „krytycznych limitów” nie oznacza, że niezbędne jest ustalenie liczbowego limitu w każdym przypadku. Ponadto, </a:t>
            </a: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wymóg zachowywania dokumentów musi być elastyczny, aby nie powodował nadmiernego obciążenia bardzo małych przedsiębiorstw.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(16) 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Elastyczność jest również właściwa w celu zapewnienia dalszego korzystania </a:t>
            </a: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 tradycyjnych metod 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na każdym z etapów produkcji, przetwarzania lub dystrybucji żywności oraz w odniesieniu  do </a:t>
            </a: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wymagań  strukturalnych  dla zakładów. 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Elastyczność jest szczególnie istotna dla regionów </a:t>
            </a: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 szczególnych ograniczeniach geograficznych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w tym regionów peryferyjnych określonych w art. 299 ust. 2 Traktatu. Jednakże elastyczność nie powinna zagrażać celom higieny żywności. (…)”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2129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elastyczność w przepisach  rozporządzenia (WE) nr 852/04, wybrane cytaty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99456" y="1844824"/>
            <a:ext cx="8712968" cy="439248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„</a:t>
            </a: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podmioty prowadzące przedsiębiorstwa spożywcze …podejmują odpowiednie działania, według potrzeb”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„w każdym przypadku, gdy jest to niezbędne, w celu zapobieżenia zanieczyszczeniu”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„przechowują dokumentację … przez właściwy okres, proporcjonalny do charakteru i rozmiaru przedsiębiorstwa…”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„musi być dostępna odpowiednia liczba umywalek…”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„w miarę potrzeby należy stworzyć takie warunki, aby stanowiska do mycia żywności były oddzielone od umywalek”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„powierzchnie ścian muszą być …..łatwe do czyszczenia, oraz tam gdzie jest to konieczne, do dezynfekcji”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„w miarę potrzeby, muszą być stosowane odpowiednie urządzenia do czyszczenia oraz dezynfekcji narzędzi roboczych oraz wyposażenia”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„środki spożywcze muszą być tak umieszczone, aby unikać na tyle, na ile jest to rozsądnie praktykowane, ryzyka zanieczyszczenia.”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7106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- elastyczność w przepisach rozporządzenia (WE) nr 2073/05, cyt.: art. 4 ust. 1 - 2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99456" y="1988840"/>
            <a:ext cx="8712968" cy="439248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3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„1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Przedsiębiorstwa sektora spożywczego przeprowadzają </a:t>
            </a: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 miarę potrzeb badania zgodności z kryteriami mikrobiologicznymi określonymi w załączniku I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 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 ramach potwierdzania lub weryfikacji prawidłowego funkcjonowania stosowanych przez nie procedur opartych na zasadach HACCP i dobrej praktyki higienicznej.”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2. </a:t>
            </a: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Przedsiębiorstwa sektora spożywczego decydują o odpowiedniej częstotliwości pobierania próbek 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 wyjątkiem przypadków, w których częstotliwości te są określone w załączniku I; w takim przypadku częstotliwość pobierania próbek powinna być co najmniej równa częstotliwości określonej w załączniku I. Przedsiębiorstwa sektora spożywczego podejmują tę decyzję w kontekście stosowanych przez nie procedur opartych na zasadach </a:t>
            </a: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HACCP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oraz</a:t>
            </a: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dobrej praktyki higienicznej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uwzględniając przeznaczenie danego środka spożywczego.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Częstotliwość pobierania próbek powinna być dostosowana do rodzaju i wielkości danego przedsiębiorstwa sektora spożywczego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l-PL" sz="14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pod warunkiem że nie stworzy to zagrożenia dla bezpieczeństwa środków spożywczych.”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40024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- elastyczność w przepisach rozporządzenia (WE) nr 2073/05, cyt.: art. 5 ust. 3 i 5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99456" y="2708920"/>
            <a:ext cx="8712968" cy="388292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„</a:t>
            </a:r>
            <a:r>
              <a:rPr kumimoji="0" lang="pl-PL" sz="15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3. </a:t>
            </a:r>
            <a:r>
              <a:rPr kumimoji="0" lang="pl-PL" sz="15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Dopuszczalne jest zmniejszenie liczby próbek </a:t>
            </a:r>
            <a:r>
              <a:rPr kumimoji="0" lang="pl-PL" sz="15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 planach pobierania próbek określonych w załączniku I, o ile dane przedsiębiorstwo sektora spożywczego jest w stanie wykazać na podstawie dokumentacji historycznej, że stosuje skuteczne procedury oparte na zasadach HACCP.”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„5.   </a:t>
            </a:r>
            <a:r>
              <a:rPr kumimoji="0" lang="pl-PL" sz="15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Przedsiębiorstwa sektora spożywczego mogą stosować inne procedury pobierania i badania próbek</a:t>
            </a:r>
            <a:r>
              <a:rPr kumimoji="0" lang="pl-PL" sz="15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jeśli są w stanie wykazać, w sposób zadowalający dla właściwego organu, że procedury te dają co najmniej równoważny stopień pewności. Procedury te mogą obejmować. stosowanie alternatywnych miejsc pobierania próbek oraz wykorzystywać analizy tendencji(…)”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7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2785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– rejestracja działalności w organach Inspekcji Weterynaryjnej  albo Państwowej Inspekcji Sanitarnej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99456" y="2132856"/>
            <a:ext cx="8712968" cy="445898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 celu dokonania rejestracji RHD należy złożyć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pisemny wniosek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 wpis do rejestru zakładów, w przypadku zamiaru prowadzenia produkcji i sprzedaży: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produktów pochodzenia zwierzęcego lub żywności zawierającej jednocześnie środki spożywcze pochodzenia niezwierzęcego i produkty pochodzenia zwierzęcego –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 właściwego, ze względu na planowane miejsce prowadzenia działalności, powiatowego lekarza weterynarii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– w terminie co najmniej 30 dni przed dniem jej rozpoczęcia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żywności pochodzenia niezwierzęcego –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 właściwego państwowego powiatowego/granicznego inspektora sanitarnego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– w terminie co najmniej 14 dni przed dniem rozpoczęcia planowanej działalności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Uwaga !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 przypadku podmiotów zamierzających prowadzić RHD nie obowiązuje wymóg sporządzania projektu technologicznego zakładu.</a:t>
            </a:r>
          </a:p>
        </p:txBody>
      </p:sp>
    </p:spTree>
    <p:extLst>
      <p:ext uri="{BB962C8B-B14F-4D97-AF65-F5344CB8AC3E}">
        <p14:creationId xmlns:p14="http://schemas.microsoft.com/office/powerpoint/2010/main" val="3428124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- procedura rejestracji podmiotów w organach Inspekcji Weterynaryjnej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99456" y="1916832"/>
            <a:ext cx="8712968" cy="467500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art. 21 ust. 2 ustawy o produktach pochodzenia zwierzęcego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1" i="0" u="sng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Wniosek zawiera: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imię i nazwisko, numer PESEL, miejsce zamieszkania i adres albo nazwę, siedzibę i adres wnioskodawcy oraz numer identyfikacyjny REGON, jeżeli taki numer został nadany, 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numer w rejestrze przedsiębiorców w KRS albo NIP albo numer  identyfikacyjny w ewidencji gospodarstw rolnych w rozumieniu przepisów  o krajowym systemie ewidencji producentów, ewidencji gospodarstw  rolnych oraz ewidencji wniosków o przyznanie płatności – w przypadku  pomieszczeń gospodarstwa, z wyłączeniem gospodarstw rybackich, </a:t>
            </a:r>
            <a:r>
              <a:rPr kumimoji="0" lang="pl-PL" sz="1500" b="0" i="0" u="sng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 ile wnioskodawca takie  numery posiada;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 określenie rodzaju i zakresu działalności, która ma być prowadzona, w tym rodzaju produktów pochodzenia zwierzęcego lub żywności, które mają być produkowane w tym zakładzie, 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określenie lokalizacji zakładu, w którym ma być prowadzona działalność. </a:t>
            </a:r>
          </a:p>
        </p:txBody>
      </p:sp>
    </p:spTree>
    <p:extLst>
      <p:ext uri="{BB962C8B-B14F-4D97-AF65-F5344CB8AC3E}">
        <p14:creationId xmlns:p14="http://schemas.microsoft.com/office/powerpoint/2010/main" val="2349484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Bezpieczeństwo żywności: RHD - procedura rejestracji podmiotów w organach Inspekcji Weterynaryjnej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99456" y="2276871"/>
            <a:ext cx="8712968" cy="430320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art. 21 ust. 3 ustawy o produktach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pochodzenia zwierzęcego: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1" i="0" u="sng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 wniosku dołącza się w przypadku: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cudzoziemców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kopię zezwolenia na pobyt rezydenta długoterminowego WE udzielonego przez inne państwo członkowskie Unii Europejskiej - w przypadku gdy wnioskodawca będący cudzoziemcem, w rozumieniu przepisów o cudzoziemcach, zamierza prowadzić działalność gospodarczą na podstawie przepisów obowiązujących w tym zakresie na terytorium Rzeczypospolitej Polskiej, albo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podmiotów utrzymujących pszczoły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oświadczenie podmiotu potwierdzające utrzymywanie pszczół, jeżeli wniosek jest składany przez podmiot niepodlegający obowiązkowi wpisu do KRS, Centralnej Ewidencji i Informacji o Działalności Gospodarczej, uzyskania zezwolenia na pobyt rezydenta długoterminowego WE.</a:t>
            </a:r>
          </a:p>
        </p:txBody>
      </p:sp>
    </p:spTree>
    <p:extLst>
      <p:ext uri="{BB962C8B-B14F-4D97-AF65-F5344CB8AC3E}">
        <p14:creationId xmlns:p14="http://schemas.microsoft.com/office/powerpoint/2010/main" val="7283715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r>
              <a:rPr lang="pl-PL" dirty="0"/>
              <a:t>Bezpieczeństwo żywności: opracowania krajowe nt. RHD - przydatne linki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271464" y="1484784"/>
            <a:ext cx="8424936" cy="381642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7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Google Shape;97;p19">
            <a:extLst>
              <a:ext uri="{FF2B5EF4-FFF2-40B4-BE49-F238E27FC236}">
                <a16:creationId xmlns:a16="http://schemas.microsoft.com/office/drawing/2014/main" id="{19BF696C-FC14-9CAC-167C-022171F97E73}"/>
              </a:ext>
            </a:extLst>
          </p:cNvPr>
          <p:cNvSpPr txBox="1">
            <a:spLocks/>
          </p:cNvSpPr>
          <p:nvPr/>
        </p:nvSpPr>
        <p:spPr>
          <a:xfrm>
            <a:off x="1271464" y="1412776"/>
            <a:ext cx="8496944" cy="3888432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8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285F4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MRiRW</a:t>
            </a: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4285F4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</a:t>
            </a:r>
            <a:r>
              <a:rPr kumimoji="0" lang="pl-PL" sz="1800" b="1" i="0" u="sng" strike="noStrike" kern="0" cap="none" spc="0" normalizeH="0" baseline="0" noProof="0" dirty="0">
                <a:ln>
                  <a:noFill/>
                </a:ln>
                <a:solidFill>
                  <a:srgbClr val="4285F4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https://www.gov.pl/web/rolnictwo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(zakładka: Co robimy/Bezpieczeństwo żywności/„</a:t>
            </a:r>
            <a:r>
              <a:rPr kumimoji="0" lang="pl-PL" sz="1800" b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Rolniczy handel detaliczny - informacje podstawowe”)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4285F4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GIW: </a:t>
            </a: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4285F4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https://www.wetgiw.gov.pl</a:t>
            </a: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4285F4">
                  <a:lumMod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(zakładka: Nadzór weterynaryjny/Żywność pochodzenia zwierzęcego/„</a:t>
            </a:r>
            <a:r>
              <a:rPr kumimoji="0" lang="pl-PL" sz="1800" b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Rolniczy handel detaliczny”)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4285F4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GIS: </a:t>
            </a: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4285F4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https://www.gov.pl/web/gis/glowny-inspektorat-sanitarny</a:t>
            </a: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4285F4">
                  <a:lumMod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(wyszukiwarka: „</a:t>
            </a:r>
            <a:r>
              <a:rPr kumimoji="0" lang="pl-PL" sz="1800" b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Poradnik Dobrej Praktyki Higienicznej i Produkcyjnej przy produkcji żywności niezwierzęcego pochodzenia w warunkach domowych z wykorzystaniem surowców roślinnych z własnych upraw oraz w ramach rolniczego handlu detalicznego”)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8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8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46768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r>
              <a:rPr lang="pl-PL" dirty="0"/>
              <a:t>Bezpieczeństwo żywności: opracowania organów UE - przydatne linki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271464" y="1484784"/>
            <a:ext cx="8424936" cy="381642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7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Google Shape;97;p19">
            <a:extLst>
              <a:ext uri="{FF2B5EF4-FFF2-40B4-BE49-F238E27FC236}">
                <a16:creationId xmlns:a16="http://schemas.microsoft.com/office/drawing/2014/main" id="{19BF696C-FC14-9CAC-167C-022171F97E73}"/>
              </a:ext>
            </a:extLst>
          </p:cNvPr>
          <p:cNvSpPr txBox="1">
            <a:spLocks/>
          </p:cNvSpPr>
          <p:nvPr/>
        </p:nvSpPr>
        <p:spPr>
          <a:xfrm>
            <a:off x="1271464" y="1412776"/>
            <a:ext cx="8496944" cy="3888432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„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Zawiadomienie Komisji w sprawie wytycznych dotyczących wdrażania systemów zarządzania bezpieczeństwem żywności obejmujących dobre praktyki higieniczne i procedury oparte na zasadach HACCP, uwzględniając ułatwienia/elastyczność w zakresie wdrażania w niektórych przedsiębiorstwach spożywczych” (Dz. Urz. UE C 355 z 16.09.2022, str. 1)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https://eur-lex.europa.eu/homepage.html</a:t>
            </a:r>
            <a:endParaRPr kumimoji="0" lang="pl-PL" sz="15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„Wytyczne dotyczące wykonania niektórych przepisów rozporządzenia (WE) nr 852/2004 w sprawie higieny środków spożywczych”; 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5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https://food.ec.europa.eu/safety/biological-safety/food-hygiene/guidance-platform_en</a:t>
            </a:r>
            <a:endParaRPr kumimoji="0" lang="pl-PL" sz="15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9776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A0AE37-FDDF-6AC5-E54F-5B8FCE202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7954834E-E661-C8AD-DA1F-F9F1EB2F86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Jakość handlowa żywności: </a:t>
            </a:r>
            <a:r>
              <a:rPr lang="pl-PL" dirty="0"/>
              <a:t>nadzór nad RHD </a:t>
            </a: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organów Inspekcji Jakości Handlowej Artykułów Rolno-Spożywczych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4806C95-E517-873D-4488-E0D759BF20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9456" y="1844824"/>
            <a:ext cx="8712968" cy="473525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Nadzór nad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jakością handlową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żywności znajdującej się w RHD sprawują organy Inspekcji Jakości Handlowej Artykułów Rolno-Spożywczych (IJHARS).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Rolnik nie ma obowiązku zgłaszać swojej działalność w ramach RHD do IJHARS.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Kontrola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jakości handlowej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obejmuje: cechy artykułu rolno-spożywczego dotyczące jego właściwości organoleptycznych, fizykochemicznych i mikrobiologicznych w zakresie technologii produkcji, wielkości lub masy oraz wymagania wynikających ze sposobu produkcji, opakowania, prezentacji i oznakowania – nieobjęte jednak innymi wymaganiami: sanitarnymi, weterynaryjnymi lub fitosanitarnymi.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Pamiętaj!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Jeśli jesteś rolnikiem prowadzącym działalność w ramach RHD, Twoje produkty muszą spełniać wymagania określone w przepisach. Pamiętaj, aby właściwie je oznakować.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Przydatne materiały dot. znakowania żywności wprowadzanej do obrotu w ramach RHD </a:t>
            </a:r>
            <a:b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</a:b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zostały opublikowane na stronie internetowej GIJHARS – warto się z nimi zapoznać!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Link do ww. strony: 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https://www.gov.pl/web/ijhars/przewodniki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4405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C582BB-1C4B-6617-2ECD-D0D509D7E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0473782-B470-D155-E4F4-41FE718B49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Podatek dochodowy od osób fizycznych: zwolnienia podmiotów prowadzących RHD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11D77FC-400B-845F-5B50-592A4AD2B6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9456" y="1700808"/>
            <a:ext cx="8496944" cy="4608512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Producenci rolni prowadzący RHD </a:t>
            </a:r>
            <a:r>
              <a:rPr lang="pl-PL" sz="1600" b="1" kern="0" dirty="0">
                <a:solidFill>
                  <a:srgbClr val="00B050"/>
                </a:solidFill>
                <a:latin typeface="Arial"/>
                <a:cs typeface="Arial"/>
                <a:sym typeface="Arial"/>
              </a:rPr>
              <a:t>mogą korzystać z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preferencji podatkowych w zakresie podatku dochodowego od osób fizycznych.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endParaRPr kumimoji="0" lang="pl-PL" sz="16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Zwolnieniu podlegają przychody ze sprzedaży przetworzonych w sposób inny niż przemysłowy produktów roślinnych i zwierzęcych (</a:t>
            </a:r>
            <a:r>
              <a:rPr lang="pl-PL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  <a:sym typeface="Arial"/>
              </a:rPr>
              <a:t>z wyjątkiem przetworzonych produktów roślinnych i zwierzęcych uzyskanych w ramach prowadzonych działów specjalnych  produkcji rolnej oraz produktów opodatkowanych podatkiem akcyzowym na podstawie odrębnych przepisów), do </a:t>
            </a:r>
            <a:r>
              <a:rPr lang="pl-PL" sz="1600" b="1" kern="0" dirty="0">
                <a:solidFill>
                  <a:srgbClr val="00B050"/>
                </a:solidFill>
                <a:latin typeface="Arial"/>
                <a:cs typeface="Arial"/>
                <a:sym typeface="Arial"/>
              </a:rPr>
              <a:t>kwoty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100 000 zł rocznie.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endParaRPr lang="pl-PL" sz="1600" b="1" kern="0" dirty="0">
              <a:solidFill>
                <a:srgbClr val="00B050"/>
              </a:solidFill>
              <a:latin typeface="Arial"/>
              <a:cs typeface="Arial"/>
              <a:sym typeface="Arial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Uzyskany w roku podatkowym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przychód powyżej limitu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przewidzianego dla RHD, 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podatnik może opodatkować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ryczałtem od przychodów ewidencjonowanych.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endParaRPr kumimoji="0" lang="pl-PL" sz="16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1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69146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55ECAB-50C5-924E-B56E-40095B016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293561CD-9704-78D6-D724-DBC6E4B9E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lang="pl-PL" dirty="0">
                <a:latin typeface="Calibri" panose="020F0502020204030204"/>
              </a:rPr>
              <a:t>Podatek dochodowy od osób fizycznych: zwolnienia podmiotów prowadzących RHD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1D00B4A-8B7F-1ECE-B2F7-9E8DBD582F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9456" y="1556792"/>
            <a:ext cx="8136904" cy="502328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Kryteria zwolnienia od podatku dochodowego: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1) przetwarzanie produktów roślinnych i zwierzęcych i ich sprzedaż </a:t>
            </a:r>
            <a:r>
              <a:rPr lang="pl-PL" sz="1600" b="1" kern="0" dirty="0">
                <a:solidFill>
                  <a:srgbClr val="00B050"/>
                </a:solidFill>
                <a:latin typeface="Arial"/>
                <a:cs typeface="Arial"/>
                <a:sym typeface="Arial"/>
              </a:rPr>
              <a:t>nie odbywa się przy zatrudnieniu osób na podstawie umów</a:t>
            </a: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 o pracę, umów zlecenia, umów o dzieło oraz innych umów o podobnym charakterze (wyjątki – ubój zwierząt rzeźnych i obróbka poubojowa tych zwierząt, w tym również rozbiór, podział i klasyfikacja mięsa, przemiał zbóż, wytłoczenie oleju lub soku oraz sprzedaż podczas wystaw, festynów, targów i </a:t>
            </a:r>
            <a:r>
              <a:rPr lang="pl-PL" sz="1600" kern="0" dirty="0" err="1">
                <a:solidFill>
                  <a:srgbClr val="595959"/>
                </a:solidFill>
                <a:latin typeface="Arial"/>
                <a:cs typeface="Arial"/>
                <a:sym typeface="Arial"/>
              </a:rPr>
              <a:t>kiermaszy</a:t>
            </a: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2) ilość produktów roślinnych lub zwierzęcych pochodzących z własnej uprawy, hodowli lub chowu, użytych do produkcji danego produktu stanowi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 najmniej 50% tego produktu, z wyłączeniem wody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3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)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za produkt roślinny pochodzący z własnej uprawy uważa się również mąkę, kaszę, płatki, otręby, oleje i soki wytworzone z surowców pochodzących z własnej uprawy</a:t>
            </a:r>
          </a:p>
        </p:txBody>
      </p:sp>
    </p:spTree>
    <p:extLst>
      <p:ext uri="{BB962C8B-B14F-4D97-AF65-F5344CB8AC3E}">
        <p14:creationId xmlns:p14="http://schemas.microsoft.com/office/powerpoint/2010/main" val="8019523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83C269-6174-EEAC-2815-906FFFDF5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428C846C-E89E-07D0-0EC7-DE4CB6D0FE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Podatek dochodowy od osób fizycznych: zwolnienia podmiotów prowadzących RHD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4F4299E-E346-FB02-A3C8-DF995B5D89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9456" y="1772817"/>
            <a:ext cx="8712968" cy="480726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Kryteria zwolnienia od podatku dochodowego cd: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endParaRPr kumimoji="0" lang="pl-PL" sz="16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4) </a:t>
            </a:r>
            <a:r>
              <a:rPr lang="pl-PL" sz="1600" b="1" kern="0" dirty="0">
                <a:solidFill>
                  <a:srgbClr val="00B050"/>
                </a:solidFill>
                <a:latin typeface="Arial"/>
                <a:cs typeface="Arial"/>
                <a:sym typeface="Arial"/>
              </a:rPr>
              <a:t>prowadzona jest ewidencja sprzedaży żywności odrębnie za każdy rok podatkowy</a:t>
            </a: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, która zawiera co najmniej: numer kolejnego wpisu, datę uzyskania przychodu, kwotę przychodu, przychód narastająco od początku roku oraz ilość i rodzaj przetworzonych produktów. 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Dzienne przychody są ewidencjonowane w dniu sprzedaży. 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Ewidencję sprzedaży należy posiadać w miejscu sprzedaży przetworzonych produktów roślinnych i zwierzęcych.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5)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zwolnienie przewidziane dla RHD ma charakter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pomocy </a:t>
            </a:r>
            <a:r>
              <a:rPr kumimoji="0" lang="pl-PL" sz="16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 </a:t>
            </a:r>
            <a:r>
              <a:rPr kumimoji="0" lang="pl-PL" sz="1600" b="1" i="1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minimis</a:t>
            </a:r>
            <a:r>
              <a:rPr lang="pl-PL" sz="1600" b="1" i="1" kern="0" dirty="0">
                <a:solidFill>
                  <a:srgbClr val="00B050"/>
                </a:solidFill>
                <a:latin typeface="Arial"/>
                <a:cs typeface="Arial"/>
                <a:sym typeface="Arial"/>
              </a:rPr>
              <a:t>.</a:t>
            </a:r>
            <a:endParaRPr kumimoji="0" lang="pl-PL" sz="1600" b="1" i="1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5259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A00A76-8BB3-4761-766D-6203BD1ED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2824FA06-7157-86BE-7895-8E8A4E90D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9456" y="266160"/>
            <a:ext cx="9001000" cy="498544"/>
          </a:xfrm>
        </p:spPr>
        <p:txBody>
          <a:bodyPr/>
          <a:lstStyle/>
          <a:p>
            <a:pPr lvl="0"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1869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Prawo przedsiębiorców: zwolnienia podmiotów prowadzących RHD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2FD870D-CC88-8380-4F17-9E18F33048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9456" y="1905071"/>
            <a:ext cx="8352928" cy="4675008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Ustawa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 </a:t>
            </a: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dnia 6 marca 2018 r. Prawo przedsiębiorców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(Dz.</a:t>
            </a:r>
            <a:r>
              <a:rPr kumimoji="0" lang="pl-PL" sz="1600" b="0" i="0" u="none" strike="noStrike" kern="0" cap="none" spc="0" normalizeH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U. z 2025 r. poz. 1480) 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r>
              <a:rPr lang="pl-PL" sz="1600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art. 6. ust. 1 pkt. 4: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None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„</a:t>
            </a:r>
            <a:r>
              <a:rPr kumimoji="0" lang="pl-PL" sz="16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Przepisów ustawy nie stosuje się do: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pl-PL" sz="1600" b="0" i="1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(…) </a:t>
            </a:r>
            <a:r>
              <a:rPr kumimoji="0" lang="pl-PL" sz="16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działalności rolników w zakresie sprzedaży, o której mowa w art. 20 ust. 1c ustawy z dnia 26 lipca 1991r. o podatku dochodowym od osób fizycznych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(Dz. U. z 2025 r. poz. 163, z późn. zm.) (…)</a:t>
            </a:r>
          </a:p>
        </p:txBody>
      </p:sp>
    </p:spTree>
    <p:extLst>
      <p:ext uri="{BB962C8B-B14F-4D97-AF65-F5344CB8AC3E}">
        <p14:creationId xmlns:p14="http://schemas.microsoft.com/office/powerpoint/2010/main" val="464068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/>
              <a:t>DZIĘKUJĘ ZA UWAGĘ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840072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Ciepły niebieski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2" id="{E647160A-1EA5-4D5B-B5DC-80093BD9A8CD}" vid="{ED244ADE-6FBC-48D3-A2E4-374F2B8EBB7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</TotalTime>
  <Words>4453</Words>
  <Application>Microsoft Office PowerPoint</Application>
  <PresentationFormat>Panoramiczny</PresentationFormat>
  <Paragraphs>292</Paragraphs>
  <Slides>39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2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Ministerstwo Rolnictwa i Rozwoju Wsi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Klusek Aneta</dc:creator>
  <cp:lastModifiedBy>Iwona Zawinowska</cp:lastModifiedBy>
  <cp:revision>71</cp:revision>
  <dcterms:created xsi:type="dcterms:W3CDTF">2023-11-23T11:01:38Z</dcterms:created>
  <dcterms:modified xsi:type="dcterms:W3CDTF">2025-11-03T12:19:57Z</dcterms:modified>
</cp:coreProperties>
</file>