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7" r:id="rId3"/>
    <p:sldId id="262" r:id="rId4"/>
    <p:sldId id="258" r:id="rId5"/>
    <p:sldId id="263" r:id="rId6"/>
    <p:sldId id="269" r:id="rId7"/>
    <p:sldId id="281" r:id="rId8"/>
    <p:sldId id="260" r:id="rId9"/>
    <p:sldId id="261" r:id="rId10"/>
    <p:sldId id="264" r:id="rId11"/>
    <p:sldId id="279" r:id="rId12"/>
    <p:sldId id="265" r:id="rId13"/>
    <p:sldId id="266" r:id="rId14"/>
    <p:sldId id="267" r:id="rId15"/>
    <p:sldId id="284" r:id="rId16"/>
    <p:sldId id="285" r:id="rId17"/>
    <p:sldId id="268" r:id="rId18"/>
    <p:sldId id="286" r:id="rId19"/>
    <p:sldId id="270" r:id="rId20"/>
    <p:sldId id="272" r:id="rId21"/>
    <p:sldId id="275" r:id="rId22"/>
    <p:sldId id="283" r:id="rId23"/>
    <p:sldId id="282" r:id="rId24"/>
    <p:sldId id="277" r:id="rId25"/>
    <p:sldId id="278" r:id="rId26"/>
    <p:sldId id="280" r:id="rId27"/>
    <p:sldId id="274" r:id="rId28"/>
    <p:sldId id="259" r:id="rId2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B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88869" autoAdjust="0"/>
  </p:normalViewPr>
  <p:slideViewPr>
    <p:cSldViewPr>
      <p:cViewPr varScale="1">
        <p:scale>
          <a:sx n="66" d="100"/>
          <a:sy n="66" d="100"/>
        </p:scale>
        <p:origin x="151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37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CA3FAB-8818-4D17-B2C1-C574323A33A0}" type="datetimeFigureOut">
              <a:rPr lang="en-GB" smtClean="0"/>
              <a:t>08/01/2016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C2B765-A846-4653-92E2-CF3BA5A98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11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76456" y="5996013"/>
            <a:ext cx="485931" cy="241299"/>
          </a:xfrm>
          <a:prstGeom prst="rect">
            <a:avLst/>
          </a:prstGeom>
          <a:solidFill>
            <a:srgbClr val="F47B22"/>
          </a:solidFill>
        </p:spPr>
        <p:txBody>
          <a:bodyPr/>
          <a:lstStyle>
            <a:lvl1pPr algn="ctr"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6" name="Image 5" descr="cover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-1" y="15494"/>
            <a:ext cx="9164753" cy="68425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6" name="Picture 13" descr="logo_ce_quadri_e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1340769"/>
            <a:ext cx="8496944" cy="648072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FontTx/>
              <a:buNone/>
              <a:defRPr sz="2800" baseline="0">
                <a:solidFill>
                  <a:srgbClr val="F47B22"/>
                </a:solidFill>
              </a:defRPr>
            </a:lvl1pPr>
          </a:lstStyle>
          <a:p>
            <a:r>
              <a:rPr lang="en-US" dirty="0" smtClean="0"/>
              <a:t>Click to add title (</a:t>
            </a:r>
            <a:r>
              <a:rPr lang="en-US" dirty="0" err="1" smtClean="0"/>
              <a:t>verdana</a:t>
            </a:r>
            <a:r>
              <a:rPr lang="en-US" dirty="0" smtClean="0"/>
              <a:t> 28pt)</a:t>
            </a:r>
            <a:endParaRPr lang="en-GB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76456" y="5996013"/>
            <a:ext cx="485931" cy="241299"/>
          </a:xfrm>
          <a:prstGeom prst="rect">
            <a:avLst/>
          </a:prstGeom>
          <a:solidFill>
            <a:srgbClr val="F47B22"/>
          </a:solidFill>
        </p:spPr>
        <p:txBody>
          <a:bodyPr/>
          <a:lstStyle>
            <a:lvl1pPr algn="ctr"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11" name="Rectangle 6"/>
          <p:cNvSpPr>
            <a:spLocks noChangeArrowheads="1"/>
          </p:cNvSpPr>
          <p:nvPr userDrawn="1"/>
        </p:nvSpPr>
        <p:spPr bwMode="auto">
          <a:xfrm>
            <a:off x="4229894" y="6381328"/>
            <a:ext cx="684212" cy="482601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lnSpc>
                <a:spcPct val="100000"/>
              </a:lnSpc>
              <a:defRPr/>
            </a:pPr>
            <a:r>
              <a:rPr lang="fr-BE" sz="450" b="0" i="1" dirty="0" err="1" smtClean="0">
                <a:solidFill>
                  <a:schemeClr val="bg1"/>
                </a:solidFill>
                <a:latin typeface="+mj-lt"/>
              </a:rPr>
              <a:t>Consumers</a:t>
            </a:r>
            <a:r>
              <a:rPr lang="fr-BE" sz="450" b="0" i="1" dirty="0" smtClean="0">
                <a:solidFill>
                  <a:schemeClr val="bg1"/>
                </a:solidFill>
                <a:latin typeface="+mj-lt"/>
              </a:rPr>
              <a:t>,</a:t>
            </a:r>
            <a:r>
              <a:rPr lang="fr-BE" sz="450" b="0" i="1" baseline="0" dirty="0" smtClean="0">
                <a:solidFill>
                  <a:schemeClr val="bg1"/>
                </a:solidFill>
                <a:latin typeface="+mj-lt"/>
              </a:rPr>
              <a:t> </a:t>
            </a:r>
          </a:p>
          <a:p>
            <a:pPr defTabSz="457200">
              <a:lnSpc>
                <a:spcPct val="100000"/>
              </a:lnSpc>
              <a:defRPr/>
            </a:pPr>
            <a:r>
              <a:rPr lang="fr-BE" sz="450" b="0" i="1" baseline="0" dirty="0" smtClean="0">
                <a:solidFill>
                  <a:schemeClr val="bg1"/>
                </a:solidFill>
                <a:latin typeface="+mj-lt"/>
              </a:rPr>
              <a:t>Health, Agriculture  and Food </a:t>
            </a:r>
          </a:p>
          <a:p>
            <a:pPr defTabSz="457200">
              <a:lnSpc>
                <a:spcPct val="100000"/>
              </a:lnSpc>
              <a:defRPr/>
            </a:pPr>
            <a:r>
              <a:rPr lang="fr-BE" sz="450" b="0" i="1" baseline="0" dirty="0" err="1" smtClean="0">
                <a:solidFill>
                  <a:schemeClr val="bg1"/>
                </a:solidFill>
                <a:latin typeface="+mj-lt"/>
              </a:rPr>
              <a:t>Executive</a:t>
            </a:r>
            <a:r>
              <a:rPr lang="fr-BE" sz="450" b="0" i="1" baseline="0" dirty="0" smtClean="0">
                <a:solidFill>
                  <a:schemeClr val="bg1"/>
                </a:solidFill>
                <a:latin typeface="+mj-lt"/>
              </a:rPr>
              <a:t> Agency</a:t>
            </a:r>
            <a:endParaRPr lang="fr-BE" sz="450" b="0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323528" y="2132856"/>
            <a:ext cx="8496944" cy="4175869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bg2">
                  <a:lumMod val="50000"/>
                </a:schemeClr>
              </a:buClr>
              <a:buFont typeface="Arial" pitchFamily="34" charset="0"/>
              <a:buChar char="•"/>
              <a:defRPr sz="2400" i="0" baseline="0">
                <a:solidFill>
                  <a:schemeClr val="bg2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-"/>
              <a:defRPr b="0" baseline="0">
                <a:solidFill>
                  <a:schemeClr val="bg2">
                    <a:lumMod val="50000"/>
                  </a:schemeClr>
                </a:solidFill>
              </a:defRPr>
            </a:lvl2pPr>
            <a:lvl3pPr>
              <a:lnSpc>
                <a:spcPct val="100000"/>
              </a:lnSpc>
              <a:buFont typeface="Courier New" pitchFamily="49" charset="0"/>
              <a:buChar char="o"/>
              <a:defRPr sz="1600">
                <a:solidFill>
                  <a:schemeClr val="bg2">
                    <a:lumMod val="50000"/>
                  </a:schemeClr>
                </a:solidFill>
              </a:defRPr>
            </a:lvl3pPr>
          </a:lstStyle>
          <a:p>
            <a:pPr lvl="0"/>
            <a:r>
              <a:rPr lang="en-US" dirty="0" smtClean="0"/>
              <a:t>Click to add text (Verdana 24pt)</a:t>
            </a:r>
          </a:p>
          <a:p>
            <a:pPr lvl="1"/>
            <a:r>
              <a:rPr lang="en-US" dirty="0" smtClean="0"/>
              <a:t>Add text level 2 (Verdana 20 pt)</a:t>
            </a:r>
          </a:p>
          <a:p>
            <a:pPr lvl="2"/>
            <a:r>
              <a:rPr lang="en-US" dirty="0" smtClean="0"/>
              <a:t>Add text level 3 (Verdana 16 pt)</a:t>
            </a:r>
          </a:p>
          <a:p>
            <a:pPr lvl="0"/>
            <a:r>
              <a:rPr lang="en-GB" dirty="0" smtClean="0"/>
              <a:t>If you want to add a picture / graph / table, position it at the left of the slide and resize the text box accordingly</a:t>
            </a:r>
          </a:p>
          <a:p>
            <a:pPr lvl="0"/>
            <a:r>
              <a:rPr lang="en-GB" dirty="0" smtClean="0"/>
              <a:t>If you have to highlight a key word in colour, please use BOLD and the orange of the title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138227"/>
            <a:ext cx="4734594" cy="1586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>
            <a:spLocks noChangeArrowheads="1"/>
          </p:cNvSpPr>
          <p:nvPr userDrawn="1"/>
        </p:nvSpPr>
        <p:spPr bwMode="auto">
          <a:xfrm>
            <a:off x="4229894" y="6381328"/>
            <a:ext cx="684212" cy="482601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lnSpc>
                <a:spcPct val="100000"/>
              </a:lnSpc>
              <a:defRPr/>
            </a:pPr>
            <a:r>
              <a:rPr lang="fr-BE" sz="450" b="0" i="1" dirty="0" err="1" smtClean="0">
                <a:solidFill>
                  <a:schemeClr val="bg1"/>
                </a:solidFill>
                <a:latin typeface="+mj-lt"/>
              </a:rPr>
              <a:t>Consumers</a:t>
            </a:r>
            <a:r>
              <a:rPr lang="fr-BE" sz="450" b="0" i="1" dirty="0" smtClean="0">
                <a:solidFill>
                  <a:schemeClr val="bg1"/>
                </a:solidFill>
                <a:latin typeface="+mj-lt"/>
              </a:rPr>
              <a:t>,</a:t>
            </a:r>
            <a:r>
              <a:rPr lang="fr-BE" sz="450" b="0" i="1" baseline="0" dirty="0" smtClean="0">
                <a:solidFill>
                  <a:schemeClr val="bg1"/>
                </a:solidFill>
                <a:latin typeface="+mj-lt"/>
              </a:rPr>
              <a:t> </a:t>
            </a:r>
          </a:p>
          <a:p>
            <a:pPr defTabSz="457200">
              <a:lnSpc>
                <a:spcPct val="100000"/>
              </a:lnSpc>
              <a:defRPr/>
            </a:pPr>
            <a:r>
              <a:rPr lang="fr-BE" sz="450" b="0" i="1" baseline="0" dirty="0" smtClean="0">
                <a:solidFill>
                  <a:schemeClr val="bg1"/>
                </a:solidFill>
                <a:latin typeface="+mj-lt"/>
              </a:rPr>
              <a:t>Health, Agriculture  and Food </a:t>
            </a:r>
          </a:p>
          <a:p>
            <a:pPr defTabSz="457200">
              <a:lnSpc>
                <a:spcPct val="100000"/>
              </a:lnSpc>
              <a:defRPr/>
            </a:pPr>
            <a:r>
              <a:rPr lang="fr-BE" sz="450" b="0" i="1" baseline="0" dirty="0" err="1" smtClean="0">
                <a:solidFill>
                  <a:schemeClr val="bg1"/>
                </a:solidFill>
                <a:latin typeface="+mj-lt"/>
              </a:rPr>
              <a:t>Executive</a:t>
            </a:r>
            <a:r>
              <a:rPr lang="fr-BE" sz="450" b="0" i="1" baseline="0" dirty="0" smtClean="0">
                <a:solidFill>
                  <a:schemeClr val="bg1"/>
                </a:solidFill>
                <a:latin typeface="+mj-lt"/>
              </a:rPr>
              <a:t> Agency</a:t>
            </a:r>
            <a:endParaRPr lang="fr-BE" sz="450" b="0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14" name="Picture 13" descr="logo_ce_quadri_e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20888"/>
            <a:ext cx="8676456" cy="2914925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1844824"/>
            <a:ext cx="7772400" cy="2376265"/>
          </a:xfrm>
          <a:prstGeom prst="rect">
            <a:avLst/>
          </a:prstGeom>
        </p:spPr>
        <p:txBody>
          <a:bodyPr anchor="t"/>
          <a:lstStyle>
            <a:lvl1pPr algn="ctr">
              <a:defRPr sz="3600" b="1" cap="none" baseline="0">
                <a:solidFill>
                  <a:srgbClr val="F47B22"/>
                </a:solidFill>
              </a:defRPr>
            </a:lvl1pPr>
          </a:lstStyle>
          <a:p>
            <a:r>
              <a:rPr lang="en-US" dirty="0" smtClean="0"/>
              <a:t>MODULE TITLE</a:t>
            </a:r>
            <a:endParaRPr lang="en-GB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55576" y="4509119"/>
            <a:ext cx="7772400" cy="1368153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Tx/>
              <a:buFontTx/>
              <a:buNone/>
              <a:tabLst/>
              <a:defRPr sz="1400" i="0" baseline="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Short description of objectives (</a:t>
            </a:r>
            <a:r>
              <a:rPr lang="en-US" dirty="0" err="1" smtClean="0"/>
              <a:t>cfr</a:t>
            </a:r>
            <a:r>
              <a:rPr lang="en-US" dirty="0" smtClean="0"/>
              <a:t>. table in interim report)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76456" y="5996013"/>
            <a:ext cx="485931" cy="241299"/>
          </a:xfrm>
          <a:prstGeom prst="rect">
            <a:avLst/>
          </a:prstGeom>
          <a:solidFill>
            <a:srgbClr val="F47B22"/>
          </a:solidFill>
        </p:spPr>
        <p:txBody>
          <a:bodyPr/>
          <a:lstStyle>
            <a:lvl1pPr algn="ctr"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76456" y="5996013"/>
            <a:ext cx="485931" cy="241299"/>
          </a:xfrm>
          <a:prstGeom prst="rect">
            <a:avLst/>
          </a:prstGeom>
          <a:solidFill>
            <a:srgbClr val="F47B22"/>
          </a:solidFill>
        </p:spPr>
        <p:txBody>
          <a:bodyPr/>
          <a:lstStyle>
            <a:lvl1pPr algn="ctr"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4" name="Image 3" descr="cover_end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6704"/>
            <a:ext cx="9166380" cy="684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538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5" r:id="rId4"/>
  </p:sldLayoutIdLst>
  <p:hf hdr="0" ftr="0"/>
  <p:txStyles>
    <p:titleStyle>
      <a:lvl1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+mj-lt"/>
          <a:ea typeface="+mj-ea"/>
          <a:cs typeface="+mj-cs"/>
        </a:defRPr>
      </a:lvl1pPr>
      <a:lvl2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2pPr>
      <a:lvl3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3pPr>
      <a:lvl4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4pPr>
      <a:lvl5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5pPr>
      <a:lvl6pPr marL="8159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6pPr>
      <a:lvl7pPr marL="12731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7pPr>
      <a:lvl8pPr marL="17303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8pPr>
      <a:lvl9pPr marL="21875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400" i="1">
          <a:solidFill>
            <a:srgbClr val="0F5494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9FBA"/>
        </a:buClr>
        <a:buChar char="•"/>
        <a:defRPr sz="2000" b="1">
          <a:solidFill>
            <a:srgbClr val="0F5494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1400">
          <a:solidFill>
            <a:srgbClr val="0F5494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http://ec.europa.eu/food/safety/rasff/members/index_en.htm#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hyperlink" Target="http://ec.europa.eu/food/safety/rasff/implementing_regulation_guidance/docs/rasff_sops_1-4_en.pdf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ebgate.ec.europa.eu/rasff-window/consumers/" TargetMode="External"/><Relationship Id="rId2" Type="http://schemas.openxmlformats.org/officeDocument/2006/relationships/hyperlink" Target="https://webgate.ec.europa.eu/rasff-window/portal/?event=SearchForm&amp;cleanSearch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c.europa.eu/food/safety/rasff/reports_publications/index_en.htm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RAPID ALERT SYSTEM for FOOD and FEED</a:t>
            </a:r>
            <a:endParaRPr lang="fr-BE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i="1" dirty="0" smtClean="0"/>
              <a:t>An </a:t>
            </a:r>
            <a:r>
              <a:rPr lang="fr-BE" i="1" dirty="0" err="1" smtClean="0"/>
              <a:t>overview</a:t>
            </a:r>
            <a:r>
              <a:rPr lang="fr-BE" i="1" dirty="0" smtClean="0"/>
              <a:t> of the </a:t>
            </a:r>
            <a:r>
              <a:rPr lang="fr-BE" i="1" dirty="0" err="1" smtClean="0"/>
              <a:t>functioning</a:t>
            </a:r>
            <a:r>
              <a:rPr lang="fr-BE" i="1" dirty="0" smtClean="0"/>
              <a:t> of the RASFF system as a </a:t>
            </a:r>
            <a:r>
              <a:rPr lang="fr-BE" i="1" dirty="0" err="1" smtClean="0"/>
              <a:t>tool</a:t>
            </a:r>
            <a:r>
              <a:rPr lang="fr-BE" i="1" dirty="0" smtClean="0"/>
              <a:t> for </a:t>
            </a:r>
            <a:r>
              <a:rPr lang="fr-BE" i="1" dirty="0" err="1" smtClean="0"/>
              <a:t>managing</a:t>
            </a:r>
            <a:r>
              <a:rPr lang="fr-BE" i="1" dirty="0" smtClean="0"/>
              <a:t> </a:t>
            </a:r>
            <a:r>
              <a:rPr lang="fr-BE" i="1" dirty="0" err="1" smtClean="0"/>
              <a:t>food</a:t>
            </a:r>
            <a:r>
              <a:rPr lang="fr-BE" i="1" dirty="0" smtClean="0"/>
              <a:t> </a:t>
            </a:r>
            <a:r>
              <a:rPr lang="fr-BE" i="1" dirty="0" err="1" smtClean="0"/>
              <a:t>safety</a:t>
            </a:r>
            <a:r>
              <a:rPr lang="fr-BE" i="1" dirty="0" smtClean="0"/>
              <a:t> </a:t>
            </a:r>
            <a:r>
              <a:rPr lang="fr-BE" i="1" dirty="0" err="1" smtClean="0"/>
              <a:t>risks</a:t>
            </a:r>
            <a:r>
              <a:rPr lang="fr-BE" i="1" dirty="0" smtClean="0"/>
              <a:t> in the EU</a:t>
            </a:r>
            <a:endParaRPr lang="fr-BE" i="1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23528" y="1988842"/>
            <a:ext cx="8496944" cy="4319884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n-GB" b="1" dirty="0" smtClean="0"/>
              <a:t>Origins, evolution and purpose</a:t>
            </a:r>
          </a:p>
          <a:p>
            <a:pPr marL="457200" indent="-457200">
              <a:buAutoNum type="arabicPeriod"/>
            </a:pPr>
            <a:r>
              <a:rPr lang="en-GB" b="1" dirty="0" smtClean="0"/>
              <a:t>Legal Framework</a:t>
            </a:r>
            <a:endParaRPr lang="en-GB" b="1" dirty="0"/>
          </a:p>
          <a:p>
            <a:pPr marL="457200" indent="-457200">
              <a:buAutoNum type="arabicPeriod"/>
            </a:pPr>
            <a:r>
              <a:rPr lang="en-GB" b="1" dirty="0" smtClean="0"/>
              <a:t>RASFF as a network</a:t>
            </a:r>
          </a:p>
          <a:p>
            <a:pPr marL="457200" indent="-457200">
              <a:buAutoNum type="arabicPeriod"/>
            </a:pPr>
            <a:r>
              <a:rPr lang="en-GB" b="1" dirty="0" smtClean="0"/>
              <a:t>Types of notifications</a:t>
            </a:r>
          </a:p>
          <a:p>
            <a:pPr marL="457200" indent="-457200">
              <a:buAutoNum type="arabicPeriod"/>
            </a:pPr>
            <a:r>
              <a:rPr lang="en-GB" b="1" dirty="0" smtClean="0"/>
              <a:t>Statistics and trends</a:t>
            </a:r>
          </a:p>
          <a:p>
            <a:pPr marL="457200" indent="-457200">
              <a:buAutoNum type="arabicPeriod"/>
            </a:pPr>
            <a:r>
              <a:rPr lang="en-GB" b="1" dirty="0" smtClean="0"/>
              <a:t>RASFF SOPs</a:t>
            </a:r>
          </a:p>
          <a:p>
            <a:pPr marL="457200" indent="-457200">
              <a:buAutoNum type="arabicPeriod"/>
            </a:pPr>
            <a:r>
              <a:rPr lang="en-GB" b="1" dirty="0" smtClean="0"/>
              <a:t>Access to RASFF information</a:t>
            </a:r>
            <a:endParaRPr lang="en-GB" sz="1800" b="1" dirty="0" smtClean="0"/>
          </a:p>
        </p:txBody>
      </p:sp>
    </p:spTree>
    <p:extLst>
      <p:ext uri="{BB962C8B-B14F-4D97-AF65-F5344CB8AC3E}">
        <p14:creationId xmlns:p14="http://schemas.microsoft.com/office/powerpoint/2010/main" val="368758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1027138"/>
            <a:ext cx="8496944" cy="864097"/>
          </a:xfrm>
        </p:spPr>
        <p:txBody>
          <a:bodyPr/>
          <a:lstStyle/>
          <a:p>
            <a:r>
              <a:rPr lang="fr-BE" dirty="0" err="1" smtClean="0"/>
              <a:t>Origins</a:t>
            </a:r>
            <a:r>
              <a:rPr lang="fr-BE" dirty="0" smtClean="0"/>
              <a:t>, </a:t>
            </a:r>
            <a:r>
              <a:rPr lang="fr-BE" dirty="0" err="1" smtClean="0"/>
              <a:t>evolution</a:t>
            </a:r>
            <a:r>
              <a:rPr lang="fr-BE" dirty="0" smtClean="0"/>
              <a:t> and </a:t>
            </a:r>
            <a:r>
              <a:rPr lang="fr-BE" dirty="0" err="1" smtClean="0"/>
              <a:t>purpose</a:t>
            </a:r>
            <a:r>
              <a:rPr lang="fr-BE" dirty="0" smtClean="0"/>
              <a:t> (1)   </a:t>
            </a:r>
            <a:endParaRPr lang="fr-BE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>
          <a:xfrm>
            <a:off x="323528" y="1844826"/>
            <a:ext cx="8496944" cy="4608510"/>
          </a:xfrm>
        </p:spPr>
        <p:txBody>
          <a:bodyPr/>
          <a:lstStyle/>
          <a:p>
            <a:pPr marL="0" indent="0">
              <a:spcBef>
                <a:spcPct val="50000"/>
              </a:spcBef>
              <a:buNone/>
            </a:pPr>
            <a:r>
              <a:rPr lang="en-US" altLang="en-US" i="1" dirty="0" smtClean="0"/>
              <a:t>“</a:t>
            </a:r>
            <a:r>
              <a:rPr lang="en-US" altLang="en-US" b="1" i="1" dirty="0"/>
              <a:t>In the beginning, the system was really small. There were only one or two people from the Member States and three from the Commission; we were an efficient team.</a:t>
            </a:r>
            <a:r>
              <a:rPr lang="en-US" altLang="en-US" i="1" dirty="0"/>
              <a:t>”</a:t>
            </a:r>
          </a:p>
          <a:p>
            <a:pPr marL="0" indent="0" algn="just">
              <a:spcBef>
                <a:spcPct val="50000"/>
              </a:spcBef>
              <a:buNone/>
            </a:pPr>
            <a:r>
              <a:rPr lang="en-US" altLang="en-US" i="1" dirty="0"/>
              <a:t>Olga Demine, previous member of the RASFF team, European Commission (1979–1996) </a:t>
            </a:r>
            <a:endParaRPr lang="en-US" altLang="en-US" dirty="0"/>
          </a:p>
          <a:p>
            <a:pPr marL="0" indent="0">
              <a:buNone/>
            </a:pPr>
            <a:r>
              <a:rPr lang="fr-BE" b="1" dirty="0" smtClean="0"/>
              <a:t>1979 – </a:t>
            </a:r>
            <a:r>
              <a:rPr lang="fr-BE" dirty="0" err="1" smtClean="0"/>
              <a:t>Members</a:t>
            </a:r>
            <a:r>
              <a:rPr lang="fr-BE" dirty="0" smtClean="0"/>
              <a:t>: BE, DE, DK, FR, IE, IT, LU, NL, UK</a:t>
            </a:r>
          </a:p>
          <a:p>
            <a:pPr marL="0" indent="0">
              <a:buNone/>
            </a:pPr>
            <a:r>
              <a:rPr lang="fr-BE" b="1" dirty="0" smtClean="0"/>
              <a:t>First case </a:t>
            </a:r>
            <a:r>
              <a:rPr lang="fr-BE" dirty="0" smtClean="0"/>
              <a:t>– oranges </a:t>
            </a:r>
            <a:r>
              <a:rPr lang="fr-BE" dirty="0" err="1" smtClean="0"/>
              <a:t>from</a:t>
            </a:r>
            <a:r>
              <a:rPr lang="fr-BE" dirty="0" smtClean="0"/>
              <a:t> </a:t>
            </a:r>
            <a:r>
              <a:rPr lang="fr-BE" dirty="0" err="1" smtClean="0"/>
              <a:t>Israel</a:t>
            </a:r>
            <a:endParaRPr lang="fr-BE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372" y="5153050"/>
            <a:ext cx="2705100" cy="16859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9637" y="1052735"/>
            <a:ext cx="8496944" cy="504057"/>
          </a:xfrm>
        </p:spPr>
        <p:txBody>
          <a:bodyPr/>
          <a:lstStyle/>
          <a:p>
            <a:r>
              <a:rPr lang="en-GB" dirty="0" smtClean="0"/>
              <a:t>Origins, evolution and purpose (2)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47054" y="1844824"/>
            <a:ext cx="8496944" cy="4536503"/>
          </a:xfrm>
        </p:spPr>
        <p:txBody>
          <a:bodyPr/>
          <a:lstStyle/>
          <a:p>
            <a:r>
              <a:rPr lang="en-GB" dirty="0"/>
              <a:t>N</a:t>
            </a:r>
            <a:r>
              <a:rPr lang="en-GB" dirty="0" smtClean="0"/>
              <a:t>etwork of public authorities to ensure </a:t>
            </a:r>
            <a:r>
              <a:rPr lang="en-GB" b="1" dirty="0" smtClean="0"/>
              <a:t>swift exchange of information</a:t>
            </a:r>
            <a:r>
              <a:rPr lang="en-GB" dirty="0" smtClean="0"/>
              <a:t> on risks and enforcement measures between its members </a:t>
            </a:r>
          </a:p>
          <a:p>
            <a:r>
              <a:rPr lang="en-GB" b="1" u="sng" dirty="0" smtClean="0"/>
              <a:t>NOT a tool for risk communication</a:t>
            </a:r>
          </a:p>
          <a:p>
            <a:r>
              <a:rPr lang="en-GB" dirty="0" smtClean="0"/>
              <a:t>Different from administrative assistance under Reg. (EC) 882/2004</a:t>
            </a:r>
          </a:p>
          <a:p>
            <a:r>
              <a:rPr lang="en-GB" dirty="0" smtClean="0"/>
              <a:t>Covers</a:t>
            </a:r>
            <a:r>
              <a:rPr lang="en-GB" b="1" u="sng" dirty="0" smtClean="0"/>
              <a:t> direct/indirect risks to human health</a:t>
            </a:r>
            <a:r>
              <a:rPr lang="en-GB" dirty="0" smtClean="0"/>
              <a:t> caused by </a:t>
            </a:r>
            <a:r>
              <a:rPr lang="en-GB" b="1" dirty="0" smtClean="0"/>
              <a:t>food/feed </a:t>
            </a:r>
            <a:r>
              <a:rPr lang="en-GB" dirty="0" smtClean="0"/>
              <a:t>and</a:t>
            </a:r>
            <a:r>
              <a:rPr lang="en-GB" b="1" dirty="0" smtClean="0"/>
              <a:t> serious risk for animal health/environment </a:t>
            </a:r>
            <a:r>
              <a:rPr lang="en-GB" dirty="0" smtClean="0"/>
              <a:t>deriving </a:t>
            </a:r>
            <a:r>
              <a:rPr lang="en-GB" b="1" dirty="0" smtClean="0"/>
              <a:t>from feed</a:t>
            </a:r>
          </a:p>
        </p:txBody>
      </p:sp>
    </p:spTree>
    <p:extLst>
      <p:ext uri="{BB962C8B-B14F-4D97-AF65-F5344CB8AC3E}">
        <p14:creationId xmlns:p14="http://schemas.microsoft.com/office/powerpoint/2010/main" val="1613638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478" y="968754"/>
            <a:ext cx="8496944" cy="687220"/>
          </a:xfrm>
        </p:spPr>
        <p:txBody>
          <a:bodyPr/>
          <a:lstStyle/>
          <a:p>
            <a:r>
              <a:rPr lang="en-GB" dirty="0" smtClean="0"/>
              <a:t>Origins, evolution and purpose (3)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907685"/>
            <a:ext cx="7816605" cy="4616438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80563" y="1511204"/>
            <a:ext cx="8595893" cy="5008800"/>
          </a:xfrm>
        </p:spPr>
        <p:txBody>
          <a:bodyPr/>
          <a:lstStyle/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426104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268761"/>
            <a:ext cx="8496944" cy="503436"/>
          </a:xfrm>
        </p:spPr>
        <p:txBody>
          <a:bodyPr/>
          <a:lstStyle/>
          <a:p>
            <a:r>
              <a:rPr lang="en-GB" dirty="0" smtClean="0"/>
              <a:t>Origins, evolution and purposes (4)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23528" y="1772198"/>
            <a:ext cx="8496944" cy="4536528"/>
          </a:xfrm>
        </p:spPr>
        <p:txBody>
          <a:bodyPr/>
          <a:lstStyle/>
          <a:p>
            <a:r>
              <a:rPr lang="en-GB" dirty="0" smtClean="0"/>
              <a:t>RASFF used in the </a:t>
            </a:r>
            <a:r>
              <a:rPr lang="en-GB" b="1" dirty="0" smtClean="0"/>
              <a:t>horsemeat scandal </a:t>
            </a:r>
            <a:r>
              <a:rPr lang="en-GB" dirty="0" smtClean="0"/>
              <a:t>(2013)</a:t>
            </a:r>
          </a:p>
          <a:p>
            <a:r>
              <a:rPr lang="en-GB" dirty="0" smtClean="0"/>
              <a:t>Ensured traceability of beef products contaminated with horsemeat across the EU</a:t>
            </a:r>
          </a:p>
          <a:p>
            <a:r>
              <a:rPr lang="en-GB" dirty="0" smtClean="0"/>
              <a:t>Horsemeat scandal: </a:t>
            </a:r>
            <a:r>
              <a:rPr lang="en-GB" b="1" dirty="0" smtClean="0"/>
              <a:t>no risk but fraud</a:t>
            </a:r>
            <a:r>
              <a:rPr lang="en-GB" dirty="0" smtClean="0"/>
              <a:t>…</a:t>
            </a:r>
          </a:p>
          <a:p>
            <a:r>
              <a:rPr lang="en-GB" dirty="0" smtClean="0"/>
              <a:t>A similar but separate IT tool under construction for cross-border cases of food frauds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725144"/>
            <a:ext cx="2533650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190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1196752"/>
            <a:ext cx="8496944" cy="701592"/>
          </a:xfrm>
        </p:spPr>
        <p:txBody>
          <a:bodyPr/>
          <a:lstStyle/>
          <a:p>
            <a:r>
              <a:rPr lang="fr-BE" dirty="0" err="1"/>
              <a:t>L</a:t>
            </a:r>
            <a:r>
              <a:rPr lang="fr-BE" dirty="0" err="1" smtClean="0"/>
              <a:t>egal</a:t>
            </a:r>
            <a:r>
              <a:rPr lang="fr-BE" dirty="0" smtClean="0"/>
              <a:t> Framework</a:t>
            </a:r>
            <a:endParaRPr lang="fr-BE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>
          <a:xfrm>
            <a:off x="179512" y="2160436"/>
            <a:ext cx="8712967" cy="4004867"/>
          </a:xfrm>
        </p:spPr>
        <p:txBody>
          <a:bodyPr/>
          <a:lstStyle/>
          <a:p>
            <a:r>
              <a:rPr lang="fr-BE" i="1" dirty="0" err="1" smtClean="0"/>
              <a:t>Legal</a:t>
            </a:r>
            <a:r>
              <a:rPr lang="fr-BE" i="1" dirty="0" smtClean="0"/>
              <a:t> basis</a:t>
            </a:r>
            <a:r>
              <a:rPr lang="fr-BE" dirty="0" smtClean="0"/>
              <a:t>: Artt.50, 51 and 52 </a:t>
            </a:r>
            <a:r>
              <a:rPr lang="fr-BE" dirty="0" err="1" smtClean="0"/>
              <a:t>Regulation</a:t>
            </a:r>
            <a:r>
              <a:rPr lang="fr-BE" dirty="0" smtClean="0"/>
              <a:t> (EC) 178/2002 (‘</a:t>
            </a:r>
            <a:r>
              <a:rPr lang="fr-BE" b="1" dirty="0" smtClean="0"/>
              <a:t>General Food Law’)</a:t>
            </a:r>
          </a:p>
          <a:p>
            <a:r>
              <a:rPr lang="fr-BE" i="1" dirty="0" err="1" smtClean="0"/>
              <a:t>Implementing</a:t>
            </a:r>
            <a:r>
              <a:rPr lang="fr-BE" i="1" dirty="0" smtClean="0"/>
              <a:t> </a:t>
            </a:r>
            <a:r>
              <a:rPr lang="fr-BE" i="1" dirty="0" err="1" smtClean="0"/>
              <a:t>measures</a:t>
            </a:r>
            <a:r>
              <a:rPr lang="fr-BE" dirty="0" smtClean="0"/>
              <a:t>: </a:t>
            </a:r>
            <a:r>
              <a:rPr lang="fr-BE" b="1" dirty="0" err="1" smtClean="0"/>
              <a:t>Regulation</a:t>
            </a:r>
            <a:r>
              <a:rPr lang="fr-BE" b="1" dirty="0" smtClean="0"/>
              <a:t> (EU) 16/2011</a:t>
            </a:r>
          </a:p>
          <a:p>
            <a:r>
              <a:rPr lang="fr-BE" i="1" dirty="0" smtClean="0"/>
              <a:t>Guidance </a:t>
            </a:r>
            <a:r>
              <a:rPr lang="fr-BE" i="1" dirty="0" err="1" smtClean="0"/>
              <a:t>texts</a:t>
            </a:r>
            <a:r>
              <a:rPr lang="fr-BE" i="1" dirty="0" smtClean="0"/>
              <a:t>:</a:t>
            </a:r>
            <a:r>
              <a:rPr lang="fr-BE" dirty="0" smtClean="0"/>
              <a:t> </a:t>
            </a:r>
            <a:r>
              <a:rPr lang="fr-BE" b="1" dirty="0" smtClean="0"/>
              <a:t>RASFF </a:t>
            </a:r>
            <a:r>
              <a:rPr lang="fr-BE" b="1" dirty="0" err="1" smtClean="0"/>
              <a:t>SOPs</a:t>
            </a:r>
            <a:endParaRPr lang="fr-BE" dirty="0" smtClean="0"/>
          </a:p>
          <a:p>
            <a:pPr marL="0" indent="0">
              <a:buNone/>
            </a:pPr>
            <a:r>
              <a:rPr lang="fr-BE" b="1" u="sng" dirty="0" smtClean="0"/>
              <a:t>N.B.</a:t>
            </a:r>
            <a:r>
              <a:rPr lang="fr-BE" b="1" dirty="0" smtClean="0"/>
              <a:t> </a:t>
            </a:r>
            <a:r>
              <a:rPr lang="fr-BE" dirty="0" err="1" smtClean="0"/>
              <a:t>Sectoral</a:t>
            </a:r>
            <a:r>
              <a:rPr lang="fr-BE" dirty="0" smtClean="0"/>
              <a:t> EU </a:t>
            </a:r>
            <a:r>
              <a:rPr lang="fr-BE" dirty="0" err="1" smtClean="0"/>
              <a:t>legislation</a:t>
            </a:r>
            <a:r>
              <a:rPr lang="fr-BE" dirty="0" smtClean="0"/>
              <a:t> </a:t>
            </a:r>
            <a:r>
              <a:rPr lang="fr-BE" dirty="0" err="1" smtClean="0"/>
              <a:t>widened</a:t>
            </a:r>
            <a:r>
              <a:rPr lang="fr-BE" dirty="0" smtClean="0"/>
              <a:t> </a:t>
            </a:r>
            <a:r>
              <a:rPr lang="fr-BE" dirty="0"/>
              <a:t> </a:t>
            </a:r>
            <a:r>
              <a:rPr lang="fr-BE" dirty="0" smtClean="0"/>
              <a:t>RASFF scope </a:t>
            </a:r>
            <a:r>
              <a:rPr lang="fr-BE" dirty="0" err="1" smtClean="0"/>
              <a:t>e.g</a:t>
            </a:r>
            <a:r>
              <a:rPr lang="fr-BE" dirty="0" smtClean="0"/>
              <a:t>. </a:t>
            </a:r>
            <a:r>
              <a:rPr lang="fr-BE" b="1" dirty="0" err="1" smtClean="0"/>
              <a:t>feed</a:t>
            </a:r>
            <a:r>
              <a:rPr lang="fr-BE" dirty="0" smtClean="0"/>
              <a:t> (Art. 29 </a:t>
            </a:r>
            <a:r>
              <a:rPr lang="fr-BE" b="1" dirty="0" smtClean="0"/>
              <a:t>Reg. (EC) 183/2005</a:t>
            </a:r>
            <a:r>
              <a:rPr lang="fr-BE" dirty="0" smtClean="0"/>
              <a:t>)</a:t>
            </a:r>
          </a:p>
          <a:p>
            <a:pPr marL="0" indent="0">
              <a:buNone/>
            </a:pPr>
            <a:r>
              <a:rPr lang="fr-BE" dirty="0" smtClean="0"/>
              <a:t>  </a:t>
            </a:r>
          </a:p>
          <a:p>
            <a:pPr marL="0" indent="0">
              <a:buNone/>
            </a:pPr>
            <a:endParaRPr lang="fr-BE" dirty="0" smtClean="0"/>
          </a:p>
          <a:p>
            <a:pPr marL="0" indent="0">
              <a:buNone/>
            </a:pPr>
            <a:endParaRPr lang="fr-BE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606" y="233067"/>
            <a:ext cx="1847850" cy="192736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2477" y="1082408"/>
            <a:ext cx="8496944" cy="648072"/>
          </a:xfrm>
        </p:spPr>
        <p:txBody>
          <a:bodyPr/>
          <a:lstStyle/>
          <a:p>
            <a:r>
              <a:rPr lang="fr-BE" dirty="0" smtClean="0"/>
              <a:t>RASFF as a network (1)</a:t>
            </a:r>
            <a:endParaRPr lang="fr-BE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>
          <a:xfrm>
            <a:off x="393752" y="1730480"/>
            <a:ext cx="8496944" cy="5010888"/>
          </a:xfrm>
        </p:spPr>
        <p:txBody>
          <a:bodyPr/>
          <a:lstStyle/>
          <a:p>
            <a:r>
              <a:rPr lang="fr-BE" b="1" dirty="0" smtClean="0"/>
              <a:t>RASFF </a:t>
            </a:r>
            <a:r>
              <a:rPr lang="fr-BE" b="1" dirty="0" err="1"/>
              <a:t>m</a:t>
            </a:r>
            <a:r>
              <a:rPr lang="fr-BE" b="1" dirty="0" err="1" smtClean="0"/>
              <a:t>embers</a:t>
            </a:r>
            <a:r>
              <a:rPr lang="fr-BE" b="1" dirty="0" smtClean="0"/>
              <a:t> </a:t>
            </a:r>
            <a:r>
              <a:rPr lang="fr-BE" dirty="0" smtClean="0"/>
              <a:t>(Art.50 (2) GFL):</a:t>
            </a:r>
          </a:p>
          <a:p>
            <a:pPr marL="504000">
              <a:buFont typeface="Wingdings" panose="05000000000000000000" pitchFamily="2" charset="2"/>
              <a:buChar char="Ø"/>
            </a:pPr>
            <a:r>
              <a:rPr lang="fr-BE" i="1" dirty="0"/>
              <a:t> </a:t>
            </a:r>
            <a:r>
              <a:rPr lang="fr-BE" sz="2000" dirty="0" err="1" smtClean="0"/>
              <a:t>European</a:t>
            </a:r>
            <a:r>
              <a:rPr lang="fr-BE" sz="2000" dirty="0" smtClean="0"/>
              <a:t> Commission, All 28 MS, EFSA</a:t>
            </a:r>
          </a:p>
          <a:p>
            <a:pPr marL="504000">
              <a:buFont typeface="Wingdings" panose="05000000000000000000" pitchFamily="2" charset="2"/>
              <a:buChar char="Ø"/>
            </a:pPr>
            <a:r>
              <a:rPr lang="fr-BE" sz="2000" dirty="0" smtClean="0"/>
              <a:t>EFTA/EEA countries and EFTA Surveillance </a:t>
            </a:r>
            <a:r>
              <a:rPr lang="fr-BE" sz="2000" dirty="0" err="1" smtClean="0"/>
              <a:t>Authority</a:t>
            </a:r>
            <a:r>
              <a:rPr lang="fr-BE" sz="2000" dirty="0" smtClean="0"/>
              <a:t> </a:t>
            </a:r>
          </a:p>
          <a:p>
            <a:pPr marL="504000">
              <a:buFont typeface="Wingdings" panose="05000000000000000000" pitchFamily="2" charset="2"/>
              <a:buChar char="Ø"/>
            </a:pPr>
            <a:r>
              <a:rPr lang="fr-BE" sz="2000" dirty="0" smtClean="0"/>
              <a:t> </a:t>
            </a:r>
            <a:r>
              <a:rPr lang="fr-BE" sz="2000" dirty="0" err="1" smtClean="0"/>
              <a:t>Switzerland</a:t>
            </a:r>
            <a:r>
              <a:rPr lang="fr-BE" sz="2000" dirty="0" smtClean="0"/>
              <a:t> (partial </a:t>
            </a:r>
            <a:r>
              <a:rPr lang="fr-BE" sz="2000" dirty="0" err="1" smtClean="0"/>
              <a:t>member</a:t>
            </a:r>
            <a:r>
              <a:rPr lang="fr-BE" sz="2000" dirty="0" smtClean="0"/>
              <a:t>)</a:t>
            </a:r>
          </a:p>
          <a:p>
            <a:pPr marL="618300" indent="-342900"/>
            <a:r>
              <a:rPr lang="fr-BE" b="1" dirty="0" err="1" smtClean="0"/>
              <a:t>Openness</a:t>
            </a:r>
            <a:r>
              <a:rPr lang="fr-BE" dirty="0" smtClean="0"/>
              <a:t> – Candidate/</a:t>
            </a:r>
            <a:r>
              <a:rPr lang="fr-BE" dirty="0" err="1" smtClean="0"/>
              <a:t>third</a:t>
            </a:r>
            <a:r>
              <a:rPr lang="fr-BE" dirty="0" smtClean="0"/>
              <a:t> countries and international organisations </a:t>
            </a:r>
            <a:r>
              <a:rPr lang="fr-BE" dirty="0" err="1" smtClean="0"/>
              <a:t>may</a:t>
            </a:r>
            <a:r>
              <a:rPr lang="fr-BE" dirty="0" smtClean="0"/>
              <a:t> </a:t>
            </a:r>
            <a:r>
              <a:rPr lang="fr-BE" dirty="0" err="1" smtClean="0"/>
              <a:t>join</a:t>
            </a:r>
            <a:r>
              <a:rPr lang="fr-BE" dirty="0" smtClean="0"/>
              <a:t> if </a:t>
            </a:r>
            <a:r>
              <a:rPr lang="fr-BE" dirty="0" err="1" smtClean="0"/>
              <a:t>bilateral</a:t>
            </a:r>
            <a:r>
              <a:rPr lang="fr-BE" dirty="0" smtClean="0"/>
              <a:t> </a:t>
            </a:r>
            <a:r>
              <a:rPr lang="fr-BE" dirty="0" err="1" smtClean="0"/>
              <a:t>agreements</a:t>
            </a:r>
            <a:r>
              <a:rPr lang="fr-BE" dirty="0" smtClean="0"/>
              <a:t> </a:t>
            </a:r>
            <a:r>
              <a:rPr lang="fr-BE" dirty="0" err="1" smtClean="0"/>
              <a:t>with</a:t>
            </a:r>
            <a:r>
              <a:rPr lang="fr-BE" dirty="0" smtClean="0"/>
              <a:t> EU </a:t>
            </a:r>
            <a:r>
              <a:rPr lang="fr-BE" dirty="0" err="1" smtClean="0"/>
              <a:t>so</a:t>
            </a:r>
            <a:r>
              <a:rPr lang="fr-BE" dirty="0" smtClean="0"/>
              <a:t> </a:t>
            </a:r>
            <a:r>
              <a:rPr lang="fr-BE" dirty="0" err="1" smtClean="0"/>
              <a:t>provide</a:t>
            </a:r>
            <a:r>
              <a:rPr lang="fr-BE" dirty="0" smtClean="0"/>
              <a:t> (Art. 50 (6) GFL)</a:t>
            </a:r>
            <a:endParaRPr lang="fr-BE" dirty="0"/>
          </a:p>
          <a:p>
            <a:pPr marL="275400" indent="0">
              <a:buNone/>
            </a:pPr>
            <a:endParaRPr lang="fr-BE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668" y="332656"/>
            <a:ext cx="2900874" cy="198872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268760"/>
            <a:ext cx="8496944" cy="799648"/>
          </a:xfrm>
        </p:spPr>
        <p:txBody>
          <a:bodyPr/>
          <a:lstStyle/>
          <a:p>
            <a:r>
              <a:rPr lang="en-GB" dirty="0" smtClean="0"/>
              <a:t>RASFF as a network (2)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23528" y="2286787"/>
            <a:ext cx="8496944" cy="4168904"/>
          </a:xfrm>
        </p:spPr>
        <p:txBody>
          <a:bodyPr/>
          <a:lstStyle/>
          <a:p>
            <a:r>
              <a:rPr lang="en-GB" dirty="0" smtClean="0"/>
              <a:t> Network Manager       EU Commission (DG SANTE)</a:t>
            </a:r>
          </a:p>
          <a:p>
            <a:r>
              <a:rPr lang="en-GB" dirty="0" smtClean="0"/>
              <a:t>All RASFF members must: </a:t>
            </a:r>
          </a:p>
          <a:p>
            <a:pPr marL="504000">
              <a:buFont typeface="Wingdings" panose="05000000000000000000" pitchFamily="2" charset="2"/>
              <a:buChar char="Ø"/>
            </a:pPr>
            <a:r>
              <a:rPr lang="en-GB" sz="2000" dirty="0" smtClean="0"/>
              <a:t>designate a </a:t>
            </a:r>
            <a:r>
              <a:rPr lang="en-GB" sz="2000" b="1" dirty="0" smtClean="0"/>
              <a:t>single</a:t>
            </a:r>
            <a:r>
              <a:rPr lang="en-GB" sz="2000" dirty="0" smtClean="0"/>
              <a:t> </a:t>
            </a:r>
            <a:r>
              <a:rPr lang="en-GB" sz="2000" b="1" dirty="0" smtClean="0"/>
              <a:t>Contact </a:t>
            </a:r>
            <a:r>
              <a:rPr lang="en-GB" sz="2000" b="1" dirty="0"/>
              <a:t>P</a:t>
            </a:r>
            <a:r>
              <a:rPr lang="en-GB" sz="2000" b="1" dirty="0" smtClean="0"/>
              <a:t>oint </a:t>
            </a:r>
            <a:r>
              <a:rPr lang="en-GB" sz="2000" dirty="0" smtClean="0"/>
              <a:t>(e.g. ECCP, NCPs) and ensure effective communication</a:t>
            </a:r>
            <a:endParaRPr lang="en-GB" sz="2000" dirty="0"/>
          </a:p>
          <a:p>
            <a:pPr marL="504000">
              <a:buFont typeface="Wingdings" panose="05000000000000000000" pitchFamily="2" charset="2"/>
              <a:buChar char="Ø"/>
            </a:pPr>
            <a:r>
              <a:rPr lang="en-GB" sz="2000" dirty="0" smtClean="0"/>
              <a:t>operate </a:t>
            </a:r>
            <a:r>
              <a:rPr lang="en-GB" sz="2000" b="1" dirty="0" smtClean="0"/>
              <a:t>24h a day/7 days a week </a:t>
            </a:r>
            <a:r>
              <a:rPr lang="en-GB" sz="2000" dirty="0" smtClean="0"/>
              <a:t>(Art 2 Reg. 16/2011)</a:t>
            </a:r>
          </a:p>
          <a:p>
            <a:r>
              <a:rPr lang="en-GB" dirty="0" smtClean="0"/>
              <a:t>Full list of RASFF Contact Points available at</a:t>
            </a:r>
          </a:p>
          <a:p>
            <a:pPr marL="0" indent="0">
              <a:buNone/>
            </a:pPr>
            <a:r>
              <a:rPr lang="en-GB" sz="1800" i="1" dirty="0" smtClean="0">
                <a:hlinkClick r:id="rId2"/>
              </a:rPr>
              <a:t>http</a:t>
            </a:r>
            <a:r>
              <a:rPr lang="en-GB" sz="1800" i="1" dirty="0">
                <a:hlinkClick r:id="rId2"/>
              </a:rPr>
              <a:t>://</a:t>
            </a:r>
            <a:r>
              <a:rPr lang="en-GB" sz="1800" i="1" dirty="0" smtClean="0">
                <a:hlinkClick r:id="rId2"/>
              </a:rPr>
              <a:t>ec.europa.eu/food/safety/rasff/members/index_en.htm#1</a:t>
            </a:r>
            <a:endParaRPr lang="en-GB" sz="1800" i="1" dirty="0" smtClean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5" name="Right Arrow 4"/>
          <p:cNvSpPr/>
          <p:nvPr/>
        </p:nvSpPr>
        <p:spPr>
          <a:xfrm>
            <a:off x="3491880" y="2492896"/>
            <a:ext cx="720080" cy="173329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1907">
            <a:off x="6491607" y="252627"/>
            <a:ext cx="2143125" cy="178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46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48243"/>
            <a:ext cx="8496944" cy="499631"/>
          </a:xfrm>
        </p:spPr>
        <p:txBody>
          <a:bodyPr/>
          <a:lstStyle/>
          <a:p>
            <a:r>
              <a:rPr lang="en-GB" dirty="0" smtClean="0"/>
              <a:t>RASFF as a network (3)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04308" y="1844824"/>
            <a:ext cx="8496944" cy="4291201"/>
          </a:xfrm>
        </p:spPr>
        <p:txBody>
          <a:bodyPr/>
          <a:lstStyle/>
          <a:p>
            <a:r>
              <a:rPr lang="en-GB" dirty="0" smtClean="0"/>
              <a:t>Information flow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8880"/>
            <a:ext cx="6480719" cy="43154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6650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532" y="1132022"/>
            <a:ext cx="8496944" cy="767482"/>
          </a:xfrm>
        </p:spPr>
        <p:txBody>
          <a:bodyPr/>
          <a:lstStyle/>
          <a:p>
            <a:r>
              <a:rPr lang="en-GB" dirty="0" smtClean="0"/>
              <a:t>Types of notifications (1)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79512" y="1815110"/>
            <a:ext cx="8496944" cy="4740401"/>
          </a:xfrm>
        </p:spPr>
        <p:txBody>
          <a:bodyPr/>
          <a:lstStyle/>
          <a:p>
            <a:r>
              <a:rPr lang="en-GB" b="1" u="sng" dirty="0" smtClean="0"/>
              <a:t>Reg. (EU) 16/2011 </a:t>
            </a:r>
            <a:r>
              <a:rPr lang="en-GB" dirty="0" smtClean="0"/>
              <a:t>(recital 5)- R</a:t>
            </a:r>
            <a:r>
              <a:rPr lang="en-GB" dirty="0" smtClean="0">
                <a:solidFill>
                  <a:srgbClr val="000000"/>
                </a:solidFill>
              </a:rPr>
              <a:t>ules for use of RASFF a) in cases involving </a:t>
            </a:r>
            <a:r>
              <a:rPr lang="en-GB" b="1" u="sng" dirty="0">
                <a:solidFill>
                  <a:srgbClr val="000000"/>
                </a:solidFill>
              </a:rPr>
              <a:t>a serious risk </a:t>
            </a:r>
            <a:r>
              <a:rPr lang="en-GB" dirty="0" smtClean="0">
                <a:solidFill>
                  <a:srgbClr val="000000"/>
                </a:solidFill>
              </a:rPr>
              <a:t> as per Art. </a:t>
            </a:r>
            <a:r>
              <a:rPr lang="en-GB" dirty="0">
                <a:solidFill>
                  <a:srgbClr val="000000"/>
                </a:solidFill>
              </a:rPr>
              <a:t>50(2) </a:t>
            </a:r>
            <a:r>
              <a:rPr lang="en-GB" dirty="0" smtClean="0">
                <a:solidFill>
                  <a:srgbClr val="000000"/>
                </a:solidFill>
              </a:rPr>
              <a:t>GFL and b) other cases which, although pointing to a </a:t>
            </a:r>
            <a:r>
              <a:rPr lang="en-GB" b="1" u="sng" dirty="0">
                <a:solidFill>
                  <a:srgbClr val="000000"/>
                </a:solidFill>
              </a:rPr>
              <a:t>risk of lesser </a:t>
            </a:r>
            <a:r>
              <a:rPr lang="en-GB" b="1" u="sng" dirty="0" smtClean="0">
                <a:solidFill>
                  <a:srgbClr val="000000"/>
                </a:solidFill>
              </a:rPr>
              <a:t>gravity/urgency.</a:t>
            </a:r>
            <a:r>
              <a:rPr lang="en-GB" dirty="0" smtClean="0">
                <a:solidFill>
                  <a:srgbClr val="000000"/>
                </a:solidFill>
              </a:rPr>
              <a:t> require </a:t>
            </a:r>
            <a:r>
              <a:rPr lang="en-GB" dirty="0">
                <a:solidFill>
                  <a:srgbClr val="000000"/>
                </a:solidFill>
              </a:rPr>
              <a:t>efficient </a:t>
            </a:r>
            <a:r>
              <a:rPr lang="en-GB" dirty="0" smtClean="0">
                <a:solidFill>
                  <a:srgbClr val="000000"/>
                </a:solidFill>
              </a:rPr>
              <a:t>information exchange </a:t>
            </a:r>
          </a:p>
          <a:p>
            <a:r>
              <a:rPr lang="en-GB" dirty="0">
                <a:solidFill>
                  <a:srgbClr val="000000"/>
                </a:solidFill>
              </a:rPr>
              <a:t>3</a:t>
            </a:r>
            <a:r>
              <a:rPr lang="en-GB" dirty="0" smtClean="0">
                <a:solidFill>
                  <a:srgbClr val="000000"/>
                </a:solidFill>
              </a:rPr>
              <a:t> main types of notifications</a:t>
            </a:r>
          </a:p>
          <a:p>
            <a:pPr marL="0" indent="0">
              <a:buNone/>
            </a:pPr>
            <a:endParaRPr lang="en-GB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</a:rPr>
              <a:t> </a:t>
            </a:r>
            <a:endParaRPr lang="en-GB" dirty="0"/>
          </a:p>
        </p:txBody>
      </p:sp>
      <p:sp>
        <p:nvSpPr>
          <p:cNvPr id="5" name="Right Arrow 4"/>
          <p:cNvSpPr/>
          <p:nvPr/>
        </p:nvSpPr>
        <p:spPr>
          <a:xfrm flipV="1">
            <a:off x="4572000" y="867581"/>
            <a:ext cx="72008" cy="72008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sp>
        <p:nvSpPr>
          <p:cNvPr id="9" name="Rectangle 8"/>
          <p:cNvSpPr/>
          <p:nvPr/>
        </p:nvSpPr>
        <p:spPr>
          <a:xfrm>
            <a:off x="5457329" y="305927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200" dirty="0">
              <a:solidFill>
                <a:srgbClr val="000000"/>
              </a:solidFill>
              <a:latin typeface="EUAlbertina"/>
            </a:endParaRPr>
          </a:p>
          <a:p>
            <a:r>
              <a:rPr lang="en-GB" sz="3200" dirty="0">
                <a:solidFill>
                  <a:srgbClr val="000000"/>
                </a:solidFill>
                <a:latin typeface="EUAlbertina"/>
              </a:rPr>
              <a:t> </a:t>
            </a:r>
            <a:endParaRPr lang="en-GB" sz="1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44" y="4456488"/>
            <a:ext cx="1584176" cy="151216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 bwMode="auto">
          <a:xfrm>
            <a:off x="2555776" y="4550877"/>
            <a:ext cx="914400" cy="914400"/>
          </a:xfrm>
          <a:prstGeom prst="straightConnector1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 flipV="1">
            <a:off x="1979712" y="4550877"/>
            <a:ext cx="1033264" cy="102259"/>
          </a:xfrm>
          <a:prstGeom prst="straightConnector1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146" y="4293096"/>
            <a:ext cx="1634037" cy="161637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537" y="4456488"/>
            <a:ext cx="1584374" cy="153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850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406633"/>
            <a:ext cx="8496944" cy="620934"/>
          </a:xfrm>
        </p:spPr>
        <p:txBody>
          <a:bodyPr/>
          <a:lstStyle/>
          <a:p>
            <a:r>
              <a:rPr lang="en-GB" dirty="0" smtClean="0"/>
              <a:t>Types of notifications (2)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28754" y="2552501"/>
            <a:ext cx="8790667" cy="3639824"/>
          </a:xfrm>
        </p:spPr>
        <p:txBody>
          <a:bodyPr/>
          <a:lstStyle/>
          <a:p>
            <a:r>
              <a:rPr lang="en-GB" dirty="0" smtClean="0"/>
              <a:t>Rationale: notifications concerning </a:t>
            </a:r>
            <a:r>
              <a:rPr lang="en-GB" dirty="0"/>
              <a:t>a risk </a:t>
            </a:r>
            <a:r>
              <a:rPr lang="en-GB" dirty="0" smtClean="0"/>
              <a:t>that </a:t>
            </a:r>
            <a:r>
              <a:rPr lang="en-GB" dirty="0"/>
              <a:t>requires or might require </a:t>
            </a:r>
            <a:r>
              <a:rPr lang="en-GB" b="1" u="sng" dirty="0"/>
              <a:t>rapid action </a:t>
            </a:r>
            <a:r>
              <a:rPr lang="en-GB" dirty="0"/>
              <a:t>in another member </a:t>
            </a:r>
            <a:r>
              <a:rPr lang="en-GB" dirty="0" smtClean="0"/>
              <a:t>country (Art. 1 (1) pt. 4 Reg. 16/2011)</a:t>
            </a:r>
          </a:p>
          <a:p>
            <a:r>
              <a:rPr lang="en-GB" dirty="0" smtClean="0"/>
              <a:t>Alerts must be sent to ECCP without undue delay and in any event </a:t>
            </a:r>
            <a:r>
              <a:rPr lang="en-GB" b="1" u="sng" dirty="0" smtClean="0"/>
              <a:t>within 48h</a:t>
            </a:r>
            <a:r>
              <a:rPr lang="en-GB" u="sng" dirty="0" smtClean="0"/>
              <a:t> </a:t>
            </a:r>
            <a:r>
              <a:rPr lang="en-GB" dirty="0" smtClean="0"/>
              <a:t>from when they became aware of the risk (Art. 3 (1))</a:t>
            </a:r>
          </a:p>
          <a:p>
            <a:r>
              <a:rPr lang="en-GB" dirty="0" smtClean="0"/>
              <a:t>Following verification, ECCP dispatches to other RASFF members </a:t>
            </a:r>
            <a:r>
              <a:rPr lang="en-GB" b="1" u="sng" dirty="0" smtClean="0"/>
              <a:t>within 24h from reception</a:t>
            </a:r>
            <a:r>
              <a:rPr lang="en-GB" dirty="0" smtClean="0"/>
              <a:t> (Art. 3 (3))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019" y="944724"/>
            <a:ext cx="1946402" cy="15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424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595893" cy="619062"/>
          </a:xfrm>
        </p:spPr>
        <p:txBody>
          <a:bodyPr/>
          <a:lstStyle/>
          <a:p>
            <a:r>
              <a:rPr lang="en-GB" dirty="0" smtClean="0"/>
              <a:t>Types of notifications (3)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79111" y="1743806"/>
            <a:ext cx="8567540" cy="4614912"/>
          </a:xfrm>
        </p:spPr>
        <p:txBody>
          <a:bodyPr/>
          <a:lstStyle/>
          <a:p>
            <a:r>
              <a:rPr lang="en-GB" dirty="0" smtClean="0"/>
              <a:t>Rationale: notifications </a:t>
            </a:r>
            <a:r>
              <a:rPr lang="en-GB" dirty="0"/>
              <a:t>of a </a:t>
            </a:r>
            <a:r>
              <a:rPr lang="en-GB" b="1" dirty="0"/>
              <a:t>risk that </a:t>
            </a:r>
            <a:r>
              <a:rPr lang="en-GB" b="1" u="sng" dirty="0"/>
              <a:t>does not require rapid action</a:t>
            </a:r>
            <a:r>
              <a:rPr lang="en-GB" dirty="0"/>
              <a:t> in another member </a:t>
            </a:r>
            <a:r>
              <a:rPr lang="en-GB" dirty="0" smtClean="0"/>
              <a:t>country (Art. 1 (1) pt. 5 Reg. 16/2011) </a:t>
            </a:r>
          </a:p>
          <a:p>
            <a:r>
              <a:rPr lang="en-GB" dirty="0" smtClean="0"/>
              <a:t>They may be ‘</a:t>
            </a:r>
            <a:r>
              <a:rPr lang="en-GB" b="1" u="sng" dirty="0" smtClean="0"/>
              <a:t>for follow up</a:t>
            </a:r>
            <a:r>
              <a:rPr lang="en-GB" u="sng" dirty="0" smtClean="0"/>
              <a:t>’</a:t>
            </a:r>
            <a:r>
              <a:rPr lang="en-GB" dirty="0" smtClean="0"/>
              <a:t> or simply </a:t>
            </a:r>
            <a:r>
              <a:rPr lang="en-GB" u="sng" dirty="0" smtClean="0"/>
              <a:t>‘</a:t>
            </a:r>
            <a:r>
              <a:rPr lang="en-GB" b="1" u="sng" dirty="0" smtClean="0"/>
              <a:t>for attention</a:t>
            </a:r>
            <a:r>
              <a:rPr lang="en-GB" dirty="0" smtClean="0"/>
              <a:t>’, depending on whether or not the product is on the market </a:t>
            </a:r>
          </a:p>
          <a:p>
            <a:r>
              <a:rPr lang="en-GB" dirty="0" smtClean="0"/>
              <a:t>They must be notified to the ECCP </a:t>
            </a:r>
            <a:r>
              <a:rPr lang="en-GB" b="1" u="sng" dirty="0" smtClean="0"/>
              <a:t>without delay</a:t>
            </a:r>
            <a:r>
              <a:rPr lang="en-GB" b="1" dirty="0" smtClean="0"/>
              <a:t> </a:t>
            </a:r>
            <a:r>
              <a:rPr lang="en-GB" dirty="0" smtClean="0"/>
              <a:t>(Art. 4 (1))</a:t>
            </a:r>
          </a:p>
          <a:p>
            <a:r>
              <a:rPr lang="en-GB" dirty="0" smtClean="0"/>
              <a:t>Following verification, ECCP to dispatch to other RASFF members </a:t>
            </a:r>
            <a:r>
              <a:rPr lang="en-GB" b="1" u="sng" dirty="0" smtClean="0"/>
              <a:t>without delay</a:t>
            </a:r>
            <a:endParaRPr lang="en-GB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426" y="375654"/>
            <a:ext cx="1584374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285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49687"/>
            <a:ext cx="8496944" cy="513235"/>
          </a:xfrm>
        </p:spPr>
        <p:txBody>
          <a:bodyPr/>
          <a:lstStyle/>
          <a:p>
            <a:r>
              <a:rPr lang="en-GB" dirty="0" smtClean="0"/>
              <a:t>Types of notifications (4)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54" y="1819567"/>
            <a:ext cx="8051786" cy="4802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495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079154"/>
            <a:ext cx="8496944" cy="648072"/>
          </a:xfrm>
        </p:spPr>
        <p:txBody>
          <a:bodyPr/>
          <a:lstStyle/>
          <a:p>
            <a:r>
              <a:rPr lang="en-GB" dirty="0" smtClean="0"/>
              <a:t>Types of notifications (5)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611560" y="2348880"/>
            <a:ext cx="7578965" cy="4175869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27225"/>
            <a:ext cx="8352928" cy="479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426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268761"/>
            <a:ext cx="8496944" cy="714784"/>
          </a:xfrm>
        </p:spPr>
        <p:txBody>
          <a:bodyPr/>
          <a:lstStyle/>
          <a:p>
            <a:r>
              <a:rPr lang="en-GB" dirty="0" smtClean="0"/>
              <a:t>Types of notifications (6)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17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52571" y="2309074"/>
            <a:ext cx="8496944" cy="3928237"/>
          </a:xfrm>
        </p:spPr>
        <p:txBody>
          <a:bodyPr/>
          <a:lstStyle/>
          <a:p>
            <a:r>
              <a:rPr lang="en-GB" dirty="0" smtClean="0"/>
              <a:t>Rationale: notifications concerning </a:t>
            </a:r>
            <a:r>
              <a:rPr lang="en-GB" b="1" u="sng" dirty="0" smtClean="0"/>
              <a:t>rejection of cargo, container or a batch</a:t>
            </a:r>
            <a:r>
              <a:rPr lang="en-GB" dirty="0" smtClean="0"/>
              <a:t> of feed/food by competent authority of a </a:t>
            </a:r>
            <a:r>
              <a:rPr lang="en-GB" b="1" dirty="0" smtClean="0"/>
              <a:t>border post </a:t>
            </a:r>
            <a:r>
              <a:rPr lang="en-GB" dirty="0" smtClean="0"/>
              <a:t>in the EU (Art. 50 (3), c) GFL + Art. 1 (1) pt. 6 Reg. 16/2011)</a:t>
            </a:r>
          </a:p>
          <a:p>
            <a:r>
              <a:rPr lang="en-GB" dirty="0" smtClean="0"/>
              <a:t>They must be sent to ECCP </a:t>
            </a:r>
            <a:r>
              <a:rPr lang="en-GB" b="1" u="sng" dirty="0" smtClean="0"/>
              <a:t>without undue delay </a:t>
            </a:r>
            <a:r>
              <a:rPr lang="en-GB" dirty="0" smtClean="0"/>
              <a:t>(Art. 5 (1))</a:t>
            </a:r>
          </a:p>
          <a:p>
            <a:r>
              <a:rPr lang="en-GB" dirty="0" smtClean="0"/>
              <a:t>ECCP to circulate to </a:t>
            </a:r>
            <a:r>
              <a:rPr lang="en-GB" b="1" dirty="0" smtClean="0"/>
              <a:t>BIPs </a:t>
            </a:r>
            <a:r>
              <a:rPr lang="en-GB" dirty="0" smtClean="0"/>
              <a:t>and </a:t>
            </a:r>
            <a:r>
              <a:rPr lang="en-GB" b="1" dirty="0" smtClean="0"/>
              <a:t>DPEs </a:t>
            </a:r>
            <a:r>
              <a:rPr lang="en-GB" dirty="0" smtClean="0"/>
              <a:t>as appropriate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031" y="871560"/>
            <a:ext cx="1634037" cy="143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557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340769"/>
            <a:ext cx="8496944" cy="576063"/>
          </a:xfrm>
        </p:spPr>
        <p:txBody>
          <a:bodyPr/>
          <a:lstStyle/>
          <a:p>
            <a:r>
              <a:rPr lang="en-GB" dirty="0" smtClean="0"/>
              <a:t>Types of notifications (7)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18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48" y="1916831"/>
            <a:ext cx="8496944" cy="482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5886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775" y="1405301"/>
            <a:ext cx="8496944" cy="648072"/>
          </a:xfrm>
        </p:spPr>
        <p:txBody>
          <a:bodyPr/>
          <a:lstStyle/>
          <a:p>
            <a:r>
              <a:rPr lang="en-GB" dirty="0" smtClean="0"/>
              <a:t>Types of notification (8)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19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3775" y="2194601"/>
            <a:ext cx="8496944" cy="4175869"/>
          </a:xfrm>
        </p:spPr>
        <p:txBody>
          <a:bodyPr/>
          <a:lstStyle/>
          <a:p>
            <a:r>
              <a:rPr lang="en-GB" dirty="0" smtClean="0"/>
              <a:t>RASFF News: residual category</a:t>
            </a:r>
          </a:p>
          <a:p>
            <a:r>
              <a:rPr lang="en-GB" dirty="0" smtClean="0"/>
              <a:t>Rationale: to communicate </a:t>
            </a:r>
            <a:r>
              <a:rPr lang="en-GB" b="1" dirty="0" smtClean="0"/>
              <a:t>any other information</a:t>
            </a:r>
            <a:r>
              <a:rPr lang="en-GB" dirty="0" smtClean="0"/>
              <a:t> </a:t>
            </a:r>
            <a:r>
              <a:rPr lang="en-GB" b="1" dirty="0" smtClean="0"/>
              <a:t>that,</a:t>
            </a:r>
            <a:r>
              <a:rPr lang="en-GB" dirty="0" smtClean="0"/>
              <a:t> although </a:t>
            </a:r>
            <a:r>
              <a:rPr lang="en-GB" b="1" u="sng" dirty="0" smtClean="0"/>
              <a:t>not</a:t>
            </a:r>
            <a:r>
              <a:rPr lang="en-GB" dirty="0" smtClean="0"/>
              <a:t> classifiable as an alert or an information notification, </a:t>
            </a:r>
            <a:r>
              <a:rPr lang="en-GB" b="1" dirty="0" smtClean="0"/>
              <a:t>may be of interest</a:t>
            </a:r>
            <a:r>
              <a:rPr lang="en-GB" dirty="0" smtClean="0"/>
              <a:t> for enforcement authorities in other MS</a:t>
            </a:r>
          </a:p>
          <a:p>
            <a:r>
              <a:rPr lang="en-GB" dirty="0" smtClean="0"/>
              <a:t>‘Original’ vs. ‘follow up’ notification (Art. 1 (1) pt. 7 and 8)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363" y="1196752"/>
            <a:ext cx="1891003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8243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Statistics and trends (1)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20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23528" y="1988842"/>
            <a:ext cx="8496944" cy="4319884"/>
          </a:xfrm>
        </p:spPr>
        <p:txBody>
          <a:bodyPr/>
          <a:lstStyle/>
          <a:p>
            <a:r>
              <a:rPr lang="en-GB" dirty="0" smtClean="0"/>
              <a:t>Source: </a:t>
            </a:r>
            <a:r>
              <a:rPr lang="en-GB" b="1" dirty="0" smtClean="0"/>
              <a:t>RASFF Annual Report 2014</a:t>
            </a:r>
          </a:p>
          <a:p>
            <a:pPr marL="0" indent="0">
              <a:buNone/>
            </a:pPr>
            <a:r>
              <a:rPr lang="en-GB" sz="2000" i="1" dirty="0" smtClean="0"/>
              <a:t>Evolution of notifications per type</a:t>
            </a:r>
            <a:endParaRPr lang="en-GB" sz="2000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706" y="369219"/>
            <a:ext cx="1428750" cy="1943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478" y="3091605"/>
            <a:ext cx="8568952" cy="305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6870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634" y="1159968"/>
            <a:ext cx="8496944" cy="648072"/>
          </a:xfrm>
        </p:spPr>
        <p:txBody>
          <a:bodyPr/>
          <a:lstStyle/>
          <a:p>
            <a:r>
              <a:rPr lang="en-GB" dirty="0" smtClean="0"/>
              <a:t>Statistics and trends  (2)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21</a:t>
            </a:fld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606" y="2248975"/>
            <a:ext cx="6347674" cy="4151532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23528" y="1808040"/>
            <a:ext cx="8496944" cy="4500685"/>
          </a:xfrm>
        </p:spPr>
        <p:txBody>
          <a:bodyPr/>
          <a:lstStyle/>
          <a:p>
            <a:pPr marL="0" indent="0">
              <a:buNone/>
            </a:pPr>
            <a:r>
              <a:rPr lang="en-GB" sz="2000" i="1" dirty="0" smtClean="0"/>
              <a:t>RASFF evolution per notification basis</a:t>
            </a:r>
            <a:endParaRPr lang="en-GB" sz="2000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671" y="188418"/>
            <a:ext cx="142875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408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634" y="1159968"/>
            <a:ext cx="8496944" cy="648072"/>
          </a:xfrm>
        </p:spPr>
        <p:txBody>
          <a:bodyPr/>
          <a:lstStyle/>
          <a:p>
            <a:r>
              <a:rPr lang="en-GB" dirty="0" smtClean="0"/>
              <a:t>Statistics and trends  (4)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22</a:t>
            </a:fld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9" y="2708920"/>
            <a:ext cx="7272808" cy="3528392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422477" y="2132857"/>
            <a:ext cx="8496944" cy="4248471"/>
          </a:xfrm>
        </p:spPr>
        <p:txBody>
          <a:bodyPr/>
          <a:lstStyle/>
          <a:p>
            <a:pPr marL="0" indent="0">
              <a:buNone/>
            </a:pPr>
            <a:r>
              <a:rPr lang="en-GB" sz="2000" i="1" dirty="0" smtClean="0"/>
              <a:t>Most recurrent notifications in 2014</a:t>
            </a:r>
            <a:endParaRPr lang="en-GB" sz="2000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671" y="276647"/>
            <a:ext cx="142875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449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496944" cy="648072"/>
          </a:xfrm>
        </p:spPr>
        <p:txBody>
          <a:bodyPr/>
          <a:lstStyle/>
          <a:p>
            <a:r>
              <a:rPr lang="en-GB" dirty="0" smtClean="0"/>
              <a:t>Statistics and trends (5)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23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79799" y="1935360"/>
            <a:ext cx="8496944" cy="4175869"/>
          </a:xfrm>
        </p:spPr>
        <p:txBody>
          <a:bodyPr/>
          <a:lstStyle/>
          <a:p>
            <a:pPr marL="0" indent="0">
              <a:buNone/>
            </a:pPr>
            <a:r>
              <a:rPr lang="en-GB" sz="2000" i="1" dirty="0" smtClean="0"/>
              <a:t>Feed: RASFF evolution 2012-2014</a:t>
            </a:r>
            <a:endParaRPr lang="en-GB" sz="2000" i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494" y="549238"/>
            <a:ext cx="1428750" cy="19431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582874"/>
            <a:ext cx="7488832" cy="365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970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288187"/>
            <a:ext cx="8496944" cy="576064"/>
          </a:xfrm>
        </p:spPr>
        <p:txBody>
          <a:bodyPr/>
          <a:lstStyle/>
          <a:p>
            <a:r>
              <a:rPr lang="en-GB" dirty="0" smtClean="0"/>
              <a:t>RASFF SOPs (1)</a:t>
            </a:r>
            <a:endParaRPr lang="en-GB" b="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24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79512" y="2420888"/>
            <a:ext cx="8496944" cy="4779221"/>
          </a:xfrm>
        </p:spPr>
        <p:txBody>
          <a:bodyPr/>
          <a:lstStyle/>
          <a:p>
            <a:r>
              <a:rPr lang="en-GB" dirty="0" smtClean="0"/>
              <a:t>No legal value – only guidance</a:t>
            </a:r>
          </a:p>
          <a:p>
            <a:r>
              <a:rPr lang="en-GB" b="1" dirty="0" smtClean="0"/>
              <a:t>10 SOPs </a:t>
            </a:r>
            <a:r>
              <a:rPr lang="en-GB" dirty="0" smtClean="0"/>
              <a:t>covering various areas/topics: </a:t>
            </a:r>
            <a:r>
              <a:rPr lang="en-GB" sz="2000" i="1" dirty="0" smtClean="0"/>
              <a:t>best practices for NCPs (SOP 1),</a:t>
            </a:r>
            <a:r>
              <a:rPr lang="en-GB" sz="2000" i="1" dirty="0"/>
              <a:t> </a:t>
            </a:r>
            <a:r>
              <a:rPr lang="en-GB" sz="2000" i="1" dirty="0" smtClean="0"/>
              <a:t>scope (SOP 2) preparation/transmission of notifications (SOPs 3, 4, 5), ECCP verification/distribution (SOP 6), Archiving (SOP 8), Confidentiality rules (SOP 10</a:t>
            </a:r>
            <a:r>
              <a:rPr lang="en-GB" sz="2000" dirty="0" smtClean="0"/>
              <a:t>)</a:t>
            </a:r>
          </a:p>
          <a:p>
            <a:r>
              <a:rPr lang="en-GB" b="1" dirty="0" smtClean="0"/>
              <a:t>Latest version </a:t>
            </a:r>
            <a:r>
              <a:rPr lang="en-GB" dirty="0" smtClean="0"/>
              <a:t>available at</a:t>
            </a:r>
          </a:p>
          <a:p>
            <a:pPr marL="0" indent="0">
              <a:buNone/>
            </a:pPr>
            <a:r>
              <a:rPr lang="en-GB" sz="1800" i="1" dirty="0">
                <a:hlinkClick r:id="rId2"/>
              </a:rPr>
              <a:t>http://</a:t>
            </a:r>
            <a:r>
              <a:rPr lang="en-GB" sz="1800" i="1" dirty="0" smtClean="0">
                <a:hlinkClick r:id="rId2"/>
              </a:rPr>
              <a:t>ec.europa.eu/food/safety/rasff/implementing_regulation_guidance/docs/rasff_sops_1-4_en.pdf</a:t>
            </a:r>
            <a:endParaRPr lang="en-GB" sz="1800" i="1" dirty="0" smtClean="0"/>
          </a:p>
          <a:p>
            <a:endParaRPr lang="en-GB" sz="2000" dirty="0"/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4639">
            <a:off x="6716591" y="266007"/>
            <a:ext cx="2160240" cy="2592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95317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951" y="1105882"/>
            <a:ext cx="8496944" cy="648072"/>
          </a:xfrm>
        </p:spPr>
        <p:txBody>
          <a:bodyPr/>
          <a:lstStyle/>
          <a:p>
            <a:r>
              <a:rPr lang="en-GB" dirty="0" smtClean="0"/>
              <a:t>RASFF SOPs (2)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25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6409" y="1999251"/>
            <a:ext cx="8496944" cy="409958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Some examples</a:t>
            </a:r>
          </a:p>
          <a:p>
            <a:r>
              <a:rPr lang="en-GB" b="1" dirty="0" smtClean="0"/>
              <a:t>SOP 1</a:t>
            </a:r>
            <a:r>
              <a:rPr lang="en-GB" dirty="0" smtClean="0"/>
              <a:t>: designation of NCPs, RASFF units at regional/local level, written procedures for communication</a:t>
            </a:r>
          </a:p>
          <a:p>
            <a:r>
              <a:rPr lang="en-GB" b="1" dirty="0" smtClean="0"/>
              <a:t>SOP 2</a:t>
            </a:r>
            <a:r>
              <a:rPr lang="en-GB" dirty="0" smtClean="0"/>
              <a:t>:  practical criteria to establish if a RASFF notification is required e.g.: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 smtClean="0"/>
              <a:t>Non-compliance with legal limits + no risk        No RASFF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u="sng" dirty="0" smtClean="0"/>
              <a:t>BUT</a:t>
            </a:r>
            <a:r>
              <a:rPr lang="en-GB" sz="1800" dirty="0" smtClean="0"/>
              <a:t> if substance mutagenic, carcinogenic etc.        RASFF required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 smtClean="0"/>
              <a:t>Non compliance with safety limits       RASSF required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1800" dirty="0" smtClean="0"/>
          </a:p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4639">
            <a:off x="6728253" y="241725"/>
            <a:ext cx="2160240" cy="237638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ight Arrow 5"/>
          <p:cNvSpPr/>
          <p:nvPr/>
        </p:nvSpPr>
        <p:spPr>
          <a:xfrm>
            <a:off x="5512459" y="5198440"/>
            <a:ext cx="360040" cy="182238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sp>
        <p:nvSpPr>
          <p:cNvPr id="7" name="Right Arrow 6"/>
          <p:cNvSpPr/>
          <p:nvPr/>
        </p:nvSpPr>
        <p:spPr>
          <a:xfrm>
            <a:off x="4460423" y="6385007"/>
            <a:ext cx="335695" cy="154323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sp>
        <p:nvSpPr>
          <p:cNvPr id="9" name="Right Arrow 8"/>
          <p:cNvSpPr/>
          <p:nvPr/>
        </p:nvSpPr>
        <p:spPr>
          <a:xfrm>
            <a:off x="5872499" y="5789519"/>
            <a:ext cx="360040" cy="176518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</p:spTree>
    <p:extLst>
      <p:ext uri="{BB962C8B-B14F-4D97-AF65-F5344CB8AC3E}">
        <p14:creationId xmlns:p14="http://schemas.microsoft.com/office/powerpoint/2010/main" val="2741369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393" y="1340768"/>
            <a:ext cx="8496944" cy="648072"/>
          </a:xfrm>
        </p:spPr>
        <p:txBody>
          <a:bodyPr/>
          <a:lstStyle/>
          <a:p>
            <a:r>
              <a:rPr lang="en-GB" dirty="0" smtClean="0"/>
              <a:t>RASFF SOPs (3)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26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51377" y="2420888"/>
            <a:ext cx="8525079" cy="3727085"/>
          </a:xfrm>
        </p:spPr>
        <p:txBody>
          <a:bodyPr/>
          <a:lstStyle/>
          <a:p>
            <a:r>
              <a:rPr lang="en-GB" b="1" dirty="0" smtClean="0"/>
              <a:t>SOP 3</a:t>
            </a:r>
            <a:r>
              <a:rPr lang="en-GB" dirty="0" smtClean="0"/>
              <a:t>: good practices for preparing an original notification, classification, language, contents, documents to be accompanied</a:t>
            </a:r>
          </a:p>
          <a:p>
            <a:r>
              <a:rPr lang="en-GB" b="1" dirty="0" smtClean="0"/>
              <a:t>SOP 5</a:t>
            </a:r>
            <a:r>
              <a:rPr lang="en-GB" dirty="0" smtClean="0"/>
              <a:t>: Transmission of notifications via </a:t>
            </a:r>
            <a:r>
              <a:rPr lang="en-GB" b="1" dirty="0" smtClean="0"/>
              <a:t>email, </a:t>
            </a:r>
            <a:r>
              <a:rPr lang="en-GB" dirty="0" smtClean="0"/>
              <a:t>through</a:t>
            </a:r>
            <a:r>
              <a:rPr lang="en-GB" b="1" dirty="0" smtClean="0"/>
              <a:t> TRACES or </a:t>
            </a:r>
            <a:r>
              <a:rPr lang="en-GB" b="1" dirty="0" err="1" smtClean="0"/>
              <a:t>iRASFF</a:t>
            </a:r>
            <a:endParaRPr lang="en-GB" b="1" dirty="0" smtClean="0"/>
          </a:p>
          <a:p>
            <a:r>
              <a:rPr lang="en-GB" b="1" dirty="0" smtClean="0"/>
              <a:t>SOP 10</a:t>
            </a:r>
            <a:r>
              <a:rPr lang="en-GB" dirty="0" smtClean="0"/>
              <a:t>: information and documents that may be covered by </a:t>
            </a:r>
            <a:r>
              <a:rPr lang="en-GB" b="1" dirty="0" smtClean="0"/>
              <a:t>professional secrecy </a:t>
            </a:r>
            <a:r>
              <a:rPr lang="en-GB" dirty="0" smtClean="0"/>
              <a:t>(e.g. prices, invoices, other commercial documents, recipes etc.)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4639">
            <a:off x="6724445" y="187550"/>
            <a:ext cx="2160240" cy="2592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56590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Public access to RASFF information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27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 smtClean="0"/>
              <a:t>RASFF Portal (revamped mid-2014)</a:t>
            </a:r>
          </a:p>
          <a:p>
            <a:pPr marL="0" indent="0">
              <a:buNone/>
            </a:pPr>
            <a:r>
              <a:rPr lang="en-GB" sz="2000" i="1" dirty="0">
                <a:hlinkClick r:id="rId2"/>
              </a:rPr>
              <a:t>https://webgate.ec.europa.eu/rasff-window/portal/?</a:t>
            </a:r>
            <a:r>
              <a:rPr lang="en-GB" sz="2000" i="1" dirty="0" smtClean="0">
                <a:hlinkClick r:id="rId2"/>
              </a:rPr>
              <a:t>event=SearchForm&amp;cleanSearch=1</a:t>
            </a:r>
            <a:endParaRPr lang="en-GB" sz="2000" dirty="0" smtClean="0"/>
          </a:p>
          <a:p>
            <a:r>
              <a:rPr lang="en-GB" dirty="0" smtClean="0"/>
              <a:t>RASFF Consumer Portal</a:t>
            </a:r>
          </a:p>
          <a:p>
            <a:pPr marL="0" indent="0">
              <a:buNone/>
            </a:pPr>
            <a:r>
              <a:rPr lang="en-GB" sz="2000" i="1" dirty="0">
                <a:hlinkClick r:id="rId3"/>
              </a:rPr>
              <a:t>https://webgate.ec.europa.eu/rasff-window/consumers</a:t>
            </a:r>
            <a:r>
              <a:rPr lang="en-GB" dirty="0" smtClean="0">
                <a:hlinkClick r:id="rId3"/>
              </a:rPr>
              <a:t>/</a:t>
            </a:r>
            <a:endParaRPr lang="en-GB" dirty="0"/>
          </a:p>
          <a:p>
            <a:r>
              <a:rPr lang="en-GB" dirty="0" smtClean="0"/>
              <a:t>RASFF Annual Reports available at</a:t>
            </a:r>
          </a:p>
          <a:p>
            <a:pPr marL="0" indent="0">
              <a:buNone/>
            </a:pPr>
            <a:r>
              <a:rPr lang="en-GB" sz="2000" i="1" dirty="0">
                <a:hlinkClick r:id="rId4"/>
              </a:rPr>
              <a:t>http://</a:t>
            </a:r>
            <a:r>
              <a:rPr lang="en-GB" sz="2000" i="1" dirty="0" smtClean="0">
                <a:hlinkClick r:id="rId4"/>
              </a:rPr>
              <a:t>ec.europa.eu/food/safety/rasff/reports_publications/index_en.htm</a:t>
            </a:r>
            <a:endParaRPr lang="en-GB" sz="2000" i="1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24563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133261-F426-4E3C-B2AF-F6E5B7E61F25}" type="slidenum">
              <a:rPr lang="en-GB" smtClean="0"/>
              <a:pPr>
                <a:defRPr/>
              </a:pPr>
              <a:t>28</a:t>
            </a:fld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33176"/>
        </a:solidFill>
        <a:ln>
          <a:solidFill>
            <a:srgbClr val="133176"/>
          </a:solidFill>
        </a:ln>
      </a:spPr>
      <a:bodyPr anchor="ctr"/>
      <a:lstStyle>
        <a:defPPr algn="ctr" defTabSz="457200" fontAlgn="auto">
          <a:spcBef>
            <a:spcPts val="0"/>
          </a:spcBef>
          <a:spcAft>
            <a:spcPts val="0"/>
          </a:spcAft>
          <a:defRPr sz="1800" b="0"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7600" b="1" i="0" u="none" strike="noStrike" cap="none" normalizeH="0" baseline="0" smtClean="0">
            <a:ln>
              <a:noFill/>
            </a:ln>
            <a:solidFill>
              <a:srgbClr val="FFD624"/>
            </a:solidFill>
            <a:effectLst/>
            <a:latin typeface="Verdana" pitchFamily="34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2400" b="0" dirty="0" err="1" smtClean="0">
            <a:solidFill>
              <a:srgbClr val="0F5494"/>
            </a:solidFill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1485</TotalTime>
  <Words>1148</Words>
  <Application>Microsoft Office PowerPoint</Application>
  <PresentationFormat>On-screen Show (4:3)</PresentationFormat>
  <Paragraphs>134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Courier New</vt:lpstr>
      <vt:lpstr>EUAlbertina</vt:lpstr>
      <vt:lpstr>Verdana</vt:lpstr>
      <vt:lpstr>Wingdings</vt:lpstr>
      <vt:lpstr>Default Design</vt:lpstr>
      <vt:lpstr>PowerPoint Presentation</vt:lpstr>
      <vt:lpstr>RAPID ALERT SYSTEM for FOOD and FEED</vt:lpstr>
      <vt:lpstr>Contents</vt:lpstr>
      <vt:lpstr>Origins, evolution and purpose (1)   </vt:lpstr>
      <vt:lpstr>Origins, evolution and purpose (2)</vt:lpstr>
      <vt:lpstr>Origins, evolution and purpose (3)</vt:lpstr>
      <vt:lpstr>Origins, evolution and purposes (4)</vt:lpstr>
      <vt:lpstr>Legal Framework</vt:lpstr>
      <vt:lpstr>RASFF as a network (1)</vt:lpstr>
      <vt:lpstr>RASFF as a network (2)</vt:lpstr>
      <vt:lpstr>RASFF as a network (3)</vt:lpstr>
      <vt:lpstr>Types of notifications (1)</vt:lpstr>
      <vt:lpstr>Types of notifications (2)</vt:lpstr>
      <vt:lpstr>Types of notifications (3)</vt:lpstr>
      <vt:lpstr>Types of notifications (4)</vt:lpstr>
      <vt:lpstr>Types of notifications (5)</vt:lpstr>
      <vt:lpstr>Types of notifications (6)</vt:lpstr>
      <vt:lpstr>Types of notifications (7)</vt:lpstr>
      <vt:lpstr>Types of notification (8)</vt:lpstr>
      <vt:lpstr>Statistics and trends (1)</vt:lpstr>
      <vt:lpstr>Statistics and trends  (2)</vt:lpstr>
      <vt:lpstr>Statistics and trends  (4)</vt:lpstr>
      <vt:lpstr>Statistics and trends (5)</vt:lpstr>
      <vt:lpstr>RASFF SOPs (1)</vt:lpstr>
      <vt:lpstr>RASFF SOPs (2)</vt:lpstr>
      <vt:lpstr>RASFF SOPs (3)</vt:lpstr>
      <vt:lpstr>Public access to RASFF information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elo</dc:creator>
  <cp:lastModifiedBy>Francesco Montanari</cp:lastModifiedBy>
  <cp:revision>141</cp:revision>
  <dcterms:created xsi:type="dcterms:W3CDTF">2014-03-07T09:26:05Z</dcterms:created>
  <dcterms:modified xsi:type="dcterms:W3CDTF">2016-01-08T14:32:15Z</dcterms:modified>
</cp:coreProperties>
</file>