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4044" r:id="rId1"/>
  </p:sldMasterIdLst>
  <p:notesMasterIdLst>
    <p:notesMasterId r:id="rId34"/>
  </p:notesMasterIdLst>
  <p:sldIdLst>
    <p:sldId id="256" r:id="rId2"/>
    <p:sldId id="352" r:id="rId3"/>
    <p:sldId id="356" r:id="rId4"/>
    <p:sldId id="337" r:id="rId5"/>
    <p:sldId id="348" r:id="rId6"/>
    <p:sldId id="350" r:id="rId7"/>
    <p:sldId id="353" r:id="rId8"/>
    <p:sldId id="355" r:id="rId9"/>
    <p:sldId id="378" r:id="rId10"/>
    <p:sldId id="358" r:id="rId11"/>
    <p:sldId id="359" r:id="rId12"/>
    <p:sldId id="362" r:id="rId13"/>
    <p:sldId id="360" r:id="rId14"/>
    <p:sldId id="361" r:id="rId15"/>
    <p:sldId id="357" r:id="rId16"/>
    <p:sldId id="379" r:id="rId17"/>
    <p:sldId id="364" r:id="rId18"/>
    <p:sldId id="366" r:id="rId19"/>
    <p:sldId id="365" r:id="rId20"/>
    <p:sldId id="369" r:id="rId21"/>
    <p:sldId id="370" r:id="rId22"/>
    <p:sldId id="367" r:id="rId23"/>
    <p:sldId id="371" r:id="rId24"/>
    <p:sldId id="372" r:id="rId25"/>
    <p:sldId id="374" r:id="rId26"/>
    <p:sldId id="376" r:id="rId27"/>
    <p:sldId id="347" r:id="rId28"/>
    <p:sldId id="375" r:id="rId29"/>
    <p:sldId id="319" r:id="rId30"/>
    <p:sldId id="380" r:id="rId31"/>
    <p:sldId id="381" r:id="rId32"/>
    <p:sldId id="281" r:id="rId33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4660"/>
  </p:normalViewPr>
  <p:slideViewPr>
    <p:cSldViewPr>
      <p:cViewPr varScale="1">
        <p:scale>
          <a:sx n="109" d="100"/>
          <a:sy n="109" d="100"/>
        </p:scale>
        <p:origin x="1080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9B85CE-8F4B-4918-8D87-CD91371D2125}" type="doc">
      <dgm:prSet loTypeId="urn:microsoft.com/office/officeart/2009/3/layout/StepUpProcess" loCatId="process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pl-PL"/>
        </a:p>
      </dgm:t>
    </dgm:pt>
    <dgm:pt modelId="{A924613D-8D0F-4AF4-A7B3-FBD1F6BFE940}">
      <dgm:prSet phldrT="[Tekst]"/>
      <dgm:spPr/>
      <dgm:t>
        <a:bodyPr/>
        <a:lstStyle/>
        <a:p>
          <a:pPr algn="ctr"/>
          <a:r>
            <a:rPr lang="pl-PL" dirty="0"/>
            <a:t>Okres przejściowy – UK jest nadal pełnym członkiem UE</a:t>
          </a:r>
        </a:p>
      </dgm:t>
    </dgm:pt>
    <dgm:pt modelId="{F626A8FB-2700-4F12-80C7-07B05656C285}" type="parTrans" cxnId="{5DA81D2C-B7EF-4FE7-8CA8-956651197F99}">
      <dgm:prSet/>
      <dgm:spPr/>
      <dgm:t>
        <a:bodyPr/>
        <a:lstStyle/>
        <a:p>
          <a:pPr algn="ctr"/>
          <a:endParaRPr lang="pl-PL"/>
        </a:p>
      </dgm:t>
    </dgm:pt>
    <dgm:pt modelId="{3D7A7C51-010B-466B-BEAE-6240B6100E1F}" type="sibTrans" cxnId="{5DA81D2C-B7EF-4FE7-8CA8-956651197F99}">
      <dgm:prSet/>
      <dgm:spPr/>
      <dgm:t>
        <a:bodyPr/>
        <a:lstStyle/>
        <a:p>
          <a:pPr algn="ctr"/>
          <a:endParaRPr lang="pl-PL"/>
        </a:p>
      </dgm:t>
    </dgm:pt>
    <dgm:pt modelId="{0AD40A5D-7E3E-4264-9C16-A46146107AA6}">
      <dgm:prSet phldrT="[Tekst]"/>
      <dgm:spPr/>
      <dgm:t>
        <a:bodyPr/>
        <a:lstStyle/>
        <a:p>
          <a:pPr algn="ctr"/>
          <a:r>
            <a:rPr lang="pl-PL" dirty="0"/>
            <a:t>Przedłużenie okresu przejściowego </a:t>
          </a:r>
        </a:p>
        <a:p>
          <a:pPr algn="ctr"/>
          <a:r>
            <a:rPr lang="pl-PL" dirty="0">
              <a:sym typeface="Wingdings" panose="05000000000000000000" pitchFamily="2" charset="2"/>
            </a:rPr>
            <a:t> uzgodniona Umowa Wyjścia i Deklaracja Polityczna</a:t>
          </a:r>
          <a:endParaRPr lang="pl-PL" dirty="0"/>
        </a:p>
      </dgm:t>
    </dgm:pt>
    <dgm:pt modelId="{F002A9BC-A7B5-448A-9B1F-A70EF2E74262}" type="parTrans" cxnId="{F3971838-1423-4A61-929F-34E7B27FC950}">
      <dgm:prSet/>
      <dgm:spPr/>
      <dgm:t>
        <a:bodyPr/>
        <a:lstStyle/>
        <a:p>
          <a:pPr algn="ctr"/>
          <a:endParaRPr lang="pl-PL"/>
        </a:p>
      </dgm:t>
    </dgm:pt>
    <dgm:pt modelId="{EC2BF6AC-8A55-4CAF-BB37-5611F1BD424C}" type="sibTrans" cxnId="{F3971838-1423-4A61-929F-34E7B27FC950}">
      <dgm:prSet/>
      <dgm:spPr/>
      <dgm:t>
        <a:bodyPr/>
        <a:lstStyle/>
        <a:p>
          <a:pPr algn="ctr"/>
          <a:endParaRPr lang="pl-PL"/>
        </a:p>
      </dgm:t>
    </dgm:pt>
    <dgm:pt modelId="{4E8F4BB7-3E58-4EC8-9D19-3ABA2BB61C17}">
      <dgm:prSet phldrT="[Tekst]"/>
      <dgm:spPr/>
      <dgm:t>
        <a:bodyPr/>
        <a:lstStyle/>
        <a:p>
          <a:pPr algn="ctr"/>
          <a:r>
            <a:rPr lang="pl-PL" b="1" dirty="0">
              <a:solidFill>
                <a:srgbClr val="FF0000"/>
              </a:solidFill>
            </a:rPr>
            <a:t>UK opuszcza UE</a:t>
          </a:r>
        </a:p>
        <a:p>
          <a:pPr algn="ctr"/>
          <a:r>
            <a:rPr lang="pl-PL" dirty="0">
              <a:sym typeface="Wingdings" panose="05000000000000000000" pitchFamily="2" charset="2"/>
            </a:rPr>
            <a:t> </a:t>
          </a:r>
          <a:r>
            <a:rPr lang="pl-PL" dirty="0"/>
            <a:t>Okres przejściowy, UK nie jest już członkiem UE, ale uczestniczy w jednolitym rynku</a:t>
          </a:r>
        </a:p>
      </dgm:t>
    </dgm:pt>
    <dgm:pt modelId="{2A2961E8-D94F-4A82-BA4D-98EDBB8A015D}" type="parTrans" cxnId="{01C49448-2CE6-42B8-8522-8343A381A6FE}">
      <dgm:prSet/>
      <dgm:spPr/>
      <dgm:t>
        <a:bodyPr/>
        <a:lstStyle/>
        <a:p>
          <a:pPr algn="ctr"/>
          <a:endParaRPr lang="pl-PL"/>
        </a:p>
      </dgm:t>
    </dgm:pt>
    <dgm:pt modelId="{1BB44FBE-3E62-4971-8A2D-EFC1F4BB072B}" type="sibTrans" cxnId="{01C49448-2CE6-42B8-8522-8343A381A6FE}">
      <dgm:prSet/>
      <dgm:spPr/>
      <dgm:t>
        <a:bodyPr/>
        <a:lstStyle/>
        <a:p>
          <a:pPr algn="ctr"/>
          <a:endParaRPr lang="pl-PL"/>
        </a:p>
      </dgm:t>
    </dgm:pt>
    <dgm:pt modelId="{218C5AF2-D3A8-4542-BE8A-EDB3E64F08EC}">
      <dgm:prSet/>
      <dgm:spPr/>
      <dgm:t>
        <a:bodyPr/>
        <a:lstStyle/>
        <a:p>
          <a:r>
            <a:rPr lang="pl-PL" dirty="0"/>
            <a:t>Przyszłe relacje</a:t>
          </a:r>
        </a:p>
        <a:p>
          <a:r>
            <a:rPr lang="pl-PL" dirty="0"/>
            <a:t>--&gt; negocjacje</a:t>
          </a:r>
        </a:p>
      </dgm:t>
    </dgm:pt>
    <dgm:pt modelId="{F3983232-7B16-48F8-A362-F48942CDA794}" type="parTrans" cxnId="{85AAB138-139D-4FC1-AE4A-E03EB0B300C9}">
      <dgm:prSet/>
      <dgm:spPr/>
      <dgm:t>
        <a:bodyPr/>
        <a:lstStyle/>
        <a:p>
          <a:endParaRPr lang="pl-PL"/>
        </a:p>
      </dgm:t>
    </dgm:pt>
    <dgm:pt modelId="{C3DF7B97-633A-46BB-981E-5A1CE27CFEA7}" type="sibTrans" cxnId="{85AAB138-139D-4FC1-AE4A-E03EB0B300C9}">
      <dgm:prSet/>
      <dgm:spPr/>
      <dgm:t>
        <a:bodyPr/>
        <a:lstStyle/>
        <a:p>
          <a:endParaRPr lang="pl-PL"/>
        </a:p>
      </dgm:t>
    </dgm:pt>
    <dgm:pt modelId="{FADD6880-C669-44F2-B897-AAA65BD2C9CE}" type="pres">
      <dgm:prSet presAssocID="{819B85CE-8F4B-4918-8D87-CD91371D2125}" presName="rootnode" presStyleCnt="0">
        <dgm:presLayoutVars>
          <dgm:chMax/>
          <dgm:chPref/>
          <dgm:dir/>
          <dgm:animLvl val="lvl"/>
        </dgm:presLayoutVars>
      </dgm:prSet>
      <dgm:spPr/>
    </dgm:pt>
    <dgm:pt modelId="{F904C5F7-FF0B-42CA-8B56-D16A0E278525}" type="pres">
      <dgm:prSet presAssocID="{A924613D-8D0F-4AF4-A7B3-FBD1F6BFE940}" presName="composite" presStyleCnt="0"/>
      <dgm:spPr/>
    </dgm:pt>
    <dgm:pt modelId="{5B9617BD-4598-41B0-A727-A69FC0CC9C7B}" type="pres">
      <dgm:prSet presAssocID="{A924613D-8D0F-4AF4-A7B3-FBD1F6BFE940}" presName="LShape" presStyleLbl="alignNode1" presStyleIdx="0" presStyleCnt="7"/>
      <dgm:spPr/>
    </dgm:pt>
    <dgm:pt modelId="{F623F0F4-319C-46CD-AB52-6607F2D6BE1E}" type="pres">
      <dgm:prSet presAssocID="{A924613D-8D0F-4AF4-A7B3-FBD1F6BFE940}" presName="ParentText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CF995AD5-1D73-4713-A79E-155B0EDBAD86}" type="pres">
      <dgm:prSet presAssocID="{A924613D-8D0F-4AF4-A7B3-FBD1F6BFE940}" presName="Triangle" presStyleLbl="alignNode1" presStyleIdx="1" presStyleCnt="7"/>
      <dgm:spPr/>
    </dgm:pt>
    <dgm:pt modelId="{E0DE6933-956E-44B5-9C9B-3F883F6B7765}" type="pres">
      <dgm:prSet presAssocID="{3D7A7C51-010B-466B-BEAE-6240B6100E1F}" presName="sibTrans" presStyleCnt="0"/>
      <dgm:spPr/>
    </dgm:pt>
    <dgm:pt modelId="{341C7186-59EF-417C-813F-5940EE4D0915}" type="pres">
      <dgm:prSet presAssocID="{3D7A7C51-010B-466B-BEAE-6240B6100E1F}" presName="space" presStyleCnt="0"/>
      <dgm:spPr/>
    </dgm:pt>
    <dgm:pt modelId="{49418530-B425-4CD6-AF0C-12F398A6F8E5}" type="pres">
      <dgm:prSet presAssocID="{0AD40A5D-7E3E-4264-9C16-A46146107AA6}" presName="composite" presStyleCnt="0"/>
      <dgm:spPr/>
    </dgm:pt>
    <dgm:pt modelId="{F8D776F5-B477-41EB-9CDD-1DDF1792BB02}" type="pres">
      <dgm:prSet presAssocID="{0AD40A5D-7E3E-4264-9C16-A46146107AA6}" presName="LShape" presStyleLbl="alignNode1" presStyleIdx="2" presStyleCnt="7"/>
      <dgm:spPr/>
    </dgm:pt>
    <dgm:pt modelId="{610C2672-9058-44F0-BA8C-8901DA47B303}" type="pres">
      <dgm:prSet presAssocID="{0AD40A5D-7E3E-4264-9C16-A46146107AA6}" presName="ParentText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560D6484-0E3A-4544-93D6-47E070C2CA2F}" type="pres">
      <dgm:prSet presAssocID="{0AD40A5D-7E3E-4264-9C16-A46146107AA6}" presName="Triangle" presStyleLbl="alignNode1" presStyleIdx="3" presStyleCnt="7"/>
      <dgm:spPr/>
    </dgm:pt>
    <dgm:pt modelId="{6AD89B56-D1E2-4830-B877-69CF3B8BA6A7}" type="pres">
      <dgm:prSet presAssocID="{EC2BF6AC-8A55-4CAF-BB37-5611F1BD424C}" presName="sibTrans" presStyleCnt="0"/>
      <dgm:spPr/>
    </dgm:pt>
    <dgm:pt modelId="{CCDDDACF-5994-45E6-AEBF-47447D37FB84}" type="pres">
      <dgm:prSet presAssocID="{EC2BF6AC-8A55-4CAF-BB37-5611F1BD424C}" presName="space" presStyleCnt="0"/>
      <dgm:spPr/>
    </dgm:pt>
    <dgm:pt modelId="{4A316C07-2851-4D0D-84AE-8E0108D14604}" type="pres">
      <dgm:prSet presAssocID="{4E8F4BB7-3E58-4EC8-9D19-3ABA2BB61C17}" presName="composite" presStyleCnt="0"/>
      <dgm:spPr/>
    </dgm:pt>
    <dgm:pt modelId="{BBBF34ED-0D67-4EF8-B568-10E935806999}" type="pres">
      <dgm:prSet presAssocID="{4E8F4BB7-3E58-4EC8-9D19-3ABA2BB61C17}" presName="LShape" presStyleLbl="alignNode1" presStyleIdx="4" presStyleCnt="7"/>
      <dgm:spPr/>
    </dgm:pt>
    <dgm:pt modelId="{308D7F21-54AB-4559-A1D2-7ECCF67598E2}" type="pres">
      <dgm:prSet presAssocID="{4E8F4BB7-3E58-4EC8-9D19-3ABA2BB61C17}" presName="ParentText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E469DDFD-4579-45B7-A206-E07F903C4E90}" type="pres">
      <dgm:prSet presAssocID="{4E8F4BB7-3E58-4EC8-9D19-3ABA2BB61C17}" presName="Triangle" presStyleLbl="alignNode1" presStyleIdx="5" presStyleCnt="7"/>
      <dgm:spPr/>
    </dgm:pt>
    <dgm:pt modelId="{465E0CE1-09D9-4302-82F4-D177CB8A5080}" type="pres">
      <dgm:prSet presAssocID="{1BB44FBE-3E62-4971-8A2D-EFC1F4BB072B}" presName="sibTrans" presStyleCnt="0"/>
      <dgm:spPr/>
    </dgm:pt>
    <dgm:pt modelId="{E6076017-EF63-438A-954F-72FAC706A90F}" type="pres">
      <dgm:prSet presAssocID="{1BB44FBE-3E62-4971-8A2D-EFC1F4BB072B}" presName="space" presStyleCnt="0"/>
      <dgm:spPr/>
    </dgm:pt>
    <dgm:pt modelId="{03F16580-599A-48F7-BE4E-4FB6812E30DD}" type="pres">
      <dgm:prSet presAssocID="{218C5AF2-D3A8-4542-BE8A-EDB3E64F08EC}" presName="composite" presStyleCnt="0"/>
      <dgm:spPr/>
    </dgm:pt>
    <dgm:pt modelId="{1CBEF30C-649A-48B6-BE76-EA31D1908D28}" type="pres">
      <dgm:prSet presAssocID="{218C5AF2-D3A8-4542-BE8A-EDB3E64F08EC}" presName="LShape" presStyleLbl="alignNode1" presStyleIdx="6" presStyleCnt="7"/>
      <dgm:spPr/>
    </dgm:pt>
    <dgm:pt modelId="{4BB0518F-8A22-4F36-A0C8-F648CB3E2921}" type="pres">
      <dgm:prSet presAssocID="{218C5AF2-D3A8-4542-BE8A-EDB3E64F08EC}" presName="ParentText" presStyleLbl="revTx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8D4BBF09-09BD-4A69-B56D-5CE976EB3F6B}" type="presOf" srcId="{819B85CE-8F4B-4918-8D87-CD91371D2125}" destId="{FADD6880-C669-44F2-B897-AAA65BD2C9CE}" srcOrd="0" destOrd="0" presId="urn:microsoft.com/office/officeart/2009/3/layout/StepUpProcess"/>
    <dgm:cxn modelId="{884BE912-2786-4273-A3A2-09682E3CB919}" type="presOf" srcId="{4E8F4BB7-3E58-4EC8-9D19-3ABA2BB61C17}" destId="{308D7F21-54AB-4559-A1D2-7ECCF67598E2}" srcOrd="0" destOrd="0" presId="urn:microsoft.com/office/officeart/2009/3/layout/StepUpProcess"/>
    <dgm:cxn modelId="{5DA81D2C-B7EF-4FE7-8CA8-956651197F99}" srcId="{819B85CE-8F4B-4918-8D87-CD91371D2125}" destId="{A924613D-8D0F-4AF4-A7B3-FBD1F6BFE940}" srcOrd="0" destOrd="0" parTransId="{F626A8FB-2700-4F12-80C7-07B05656C285}" sibTransId="{3D7A7C51-010B-466B-BEAE-6240B6100E1F}"/>
    <dgm:cxn modelId="{149B7135-CA54-414C-BCC0-B82E4E52D475}" type="presOf" srcId="{A924613D-8D0F-4AF4-A7B3-FBD1F6BFE940}" destId="{F623F0F4-319C-46CD-AB52-6607F2D6BE1E}" srcOrd="0" destOrd="0" presId="urn:microsoft.com/office/officeart/2009/3/layout/StepUpProcess"/>
    <dgm:cxn modelId="{F3971838-1423-4A61-929F-34E7B27FC950}" srcId="{819B85CE-8F4B-4918-8D87-CD91371D2125}" destId="{0AD40A5D-7E3E-4264-9C16-A46146107AA6}" srcOrd="1" destOrd="0" parTransId="{F002A9BC-A7B5-448A-9B1F-A70EF2E74262}" sibTransId="{EC2BF6AC-8A55-4CAF-BB37-5611F1BD424C}"/>
    <dgm:cxn modelId="{85AAB138-139D-4FC1-AE4A-E03EB0B300C9}" srcId="{819B85CE-8F4B-4918-8D87-CD91371D2125}" destId="{218C5AF2-D3A8-4542-BE8A-EDB3E64F08EC}" srcOrd="3" destOrd="0" parTransId="{F3983232-7B16-48F8-A362-F48942CDA794}" sibTransId="{C3DF7B97-633A-46BB-981E-5A1CE27CFEA7}"/>
    <dgm:cxn modelId="{2BE5DA60-C008-4BDB-BEB7-4019C3418E44}" type="presOf" srcId="{0AD40A5D-7E3E-4264-9C16-A46146107AA6}" destId="{610C2672-9058-44F0-BA8C-8901DA47B303}" srcOrd="0" destOrd="0" presId="urn:microsoft.com/office/officeart/2009/3/layout/StepUpProcess"/>
    <dgm:cxn modelId="{01C49448-2CE6-42B8-8522-8343A381A6FE}" srcId="{819B85CE-8F4B-4918-8D87-CD91371D2125}" destId="{4E8F4BB7-3E58-4EC8-9D19-3ABA2BB61C17}" srcOrd="2" destOrd="0" parTransId="{2A2961E8-D94F-4A82-BA4D-98EDBB8A015D}" sibTransId="{1BB44FBE-3E62-4971-8A2D-EFC1F4BB072B}"/>
    <dgm:cxn modelId="{E0BB9BAF-31C8-4A67-8755-2C4E48E1DBBC}" type="presOf" srcId="{218C5AF2-D3A8-4542-BE8A-EDB3E64F08EC}" destId="{4BB0518F-8A22-4F36-A0C8-F648CB3E2921}" srcOrd="0" destOrd="0" presId="urn:microsoft.com/office/officeart/2009/3/layout/StepUpProcess"/>
    <dgm:cxn modelId="{B6D3595B-09D9-444A-91C5-475D908A5F49}" type="presParOf" srcId="{FADD6880-C669-44F2-B897-AAA65BD2C9CE}" destId="{F904C5F7-FF0B-42CA-8B56-D16A0E278525}" srcOrd="0" destOrd="0" presId="urn:microsoft.com/office/officeart/2009/3/layout/StepUpProcess"/>
    <dgm:cxn modelId="{8E8FD377-B8E1-4305-9E2B-69AF1FCC67CA}" type="presParOf" srcId="{F904C5F7-FF0B-42CA-8B56-D16A0E278525}" destId="{5B9617BD-4598-41B0-A727-A69FC0CC9C7B}" srcOrd="0" destOrd="0" presId="urn:microsoft.com/office/officeart/2009/3/layout/StepUpProcess"/>
    <dgm:cxn modelId="{93942DFD-23E6-4DAB-BB02-5B20DB9EA51E}" type="presParOf" srcId="{F904C5F7-FF0B-42CA-8B56-D16A0E278525}" destId="{F623F0F4-319C-46CD-AB52-6607F2D6BE1E}" srcOrd="1" destOrd="0" presId="urn:microsoft.com/office/officeart/2009/3/layout/StepUpProcess"/>
    <dgm:cxn modelId="{6FFAFCC4-3DC3-4E4A-A720-5FEE5CFDFAA5}" type="presParOf" srcId="{F904C5F7-FF0B-42CA-8B56-D16A0E278525}" destId="{CF995AD5-1D73-4713-A79E-155B0EDBAD86}" srcOrd="2" destOrd="0" presId="urn:microsoft.com/office/officeart/2009/3/layout/StepUpProcess"/>
    <dgm:cxn modelId="{944EDAC9-B7AC-4143-8C0B-017A80D76E59}" type="presParOf" srcId="{FADD6880-C669-44F2-B897-AAA65BD2C9CE}" destId="{E0DE6933-956E-44B5-9C9B-3F883F6B7765}" srcOrd="1" destOrd="0" presId="urn:microsoft.com/office/officeart/2009/3/layout/StepUpProcess"/>
    <dgm:cxn modelId="{A88F3933-9FEB-495D-AADC-2F57F00234A6}" type="presParOf" srcId="{E0DE6933-956E-44B5-9C9B-3F883F6B7765}" destId="{341C7186-59EF-417C-813F-5940EE4D0915}" srcOrd="0" destOrd="0" presId="urn:microsoft.com/office/officeart/2009/3/layout/StepUpProcess"/>
    <dgm:cxn modelId="{08DA7E5A-012E-4DB3-852E-1F117DBE5580}" type="presParOf" srcId="{FADD6880-C669-44F2-B897-AAA65BD2C9CE}" destId="{49418530-B425-4CD6-AF0C-12F398A6F8E5}" srcOrd="2" destOrd="0" presId="urn:microsoft.com/office/officeart/2009/3/layout/StepUpProcess"/>
    <dgm:cxn modelId="{373C49C5-9ED9-4E16-8469-B8E7FD662165}" type="presParOf" srcId="{49418530-B425-4CD6-AF0C-12F398A6F8E5}" destId="{F8D776F5-B477-41EB-9CDD-1DDF1792BB02}" srcOrd="0" destOrd="0" presId="urn:microsoft.com/office/officeart/2009/3/layout/StepUpProcess"/>
    <dgm:cxn modelId="{82F7DEBE-086C-42A8-B98B-F6D5C5E409DB}" type="presParOf" srcId="{49418530-B425-4CD6-AF0C-12F398A6F8E5}" destId="{610C2672-9058-44F0-BA8C-8901DA47B303}" srcOrd="1" destOrd="0" presId="urn:microsoft.com/office/officeart/2009/3/layout/StepUpProcess"/>
    <dgm:cxn modelId="{EAAF1290-B998-4F05-AAB1-376E986AC338}" type="presParOf" srcId="{49418530-B425-4CD6-AF0C-12F398A6F8E5}" destId="{560D6484-0E3A-4544-93D6-47E070C2CA2F}" srcOrd="2" destOrd="0" presId="urn:microsoft.com/office/officeart/2009/3/layout/StepUpProcess"/>
    <dgm:cxn modelId="{AC1A7EF0-7D7B-471C-829E-F3EA754A027B}" type="presParOf" srcId="{FADD6880-C669-44F2-B897-AAA65BD2C9CE}" destId="{6AD89B56-D1E2-4830-B877-69CF3B8BA6A7}" srcOrd="3" destOrd="0" presId="urn:microsoft.com/office/officeart/2009/3/layout/StepUpProcess"/>
    <dgm:cxn modelId="{D7F00A3E-086A-40C5-9C24-58C9E9B9BCA4}" type="presParOf" srcId="{6AD89B56-D1E2-4830-B877-69CF3B8BA6A7}" destId="{CCDDDACF-5994-45E6-AEBF-47447D37FB84}" srcOrd="0" destOrd="0" presId="urn:microsoft.com/office/officeart/2009/3/layout/StepUpProcess"/>
    <dgm:cxn modelId="{0B0FB64D-A059-42A4-AA28-F783C80555F7}" type="presParOf" srcId="{FADD6880-C669-44F2-B897-AAA65BD2C9CE}" destId="{4A316C07-2851-4D0D-84AE-8E0108D14604}" srcOrd="4" destOrd="0" presId="urn:microsoft.com/office/officeart/2009/3/layout/StepUpProcess"/>
    <dgm:cxn modelId="{34C8BAE5-955D-4050-B29A-F6BA17F4E00F}" type="presParOf" srcId="{4A316C07-2851-4D0D-84AE-8E0108D14604}" destId="{BBBF34ED-0D67-4EF8-B568-10E935806999}" srcOrd="0" destOrd="0" presId="urn:microsoft.com/office/officeart/2009/3/layout/StepUpProcess"/>
    <dgm:cxn modelId="{785056D1-F608-422C-9883-FC560ED9F0F6}" type="presParOf" srcId="{4A316C07-2851-4D0D-84AE-8E0108D14604}" destId="{308D7F21-54AB-4559-A1D2-7ECCF67598E2}" srcOrd="1" destOrd="0" presId="urn:microsoft.com/office/officeart/2009/3/layout/StepUpProcess"/>
    <dgm:cxn modelId="{F79C8585-CA7C-4298-B5ED-DD068C547F20}" type="presParOf" srcId="{4A316C07-2851-4D0D-84AE-8E0108D14604}" destId="{E469DDFD-4579-45B7-A206-E07F903C4E90}" srcOrd="2" destOrd="0" presId="urn:microsoft.com/office/officeart/2009/3/layout/StepUpProcess"/>
    <dgm:cxn modelId="{F7B09F4C-E5D5-415F-9995-A3B15226FCE3}" type="presParOf" srcId="{FADD6880-C669-44F2-B897-AAA65BD2C9CE}" destId="{465E0CE1-09D9-4302-82F4-D177CB8A5080}" srcOrd="5" destOrd="0" presId="urn:microsoft.com/office/officeart/2009/3/layout/StepUpProcess"/>
    <dgm:cxn modelId="{EB24AB0B-4B06-4290-B31A-BD4658F4C7EF}" type="presParOf" srcId="{465E0CE1-09D9-4302-82F4-D177CB8A5080}" destId="{E6076017-EF63-438A-954F-72FAC706A90F}" srcOrd="0" destOrd="0" presId="urn:microsoft.com/office/officeart/2009/3/layout/StepUpProcess"/>
    <dgm:cxn modelId="{BE77BEBE-0891-4D90-809A-8A15930898CC}" type="presParOf" srcId="{FADD6880-C669-44F2-B897-AAA65BD2C9CE}" destId="{03F16580-599A-48F7-BE4E-4FB6812E30DD}" srcOrd="6" destOrd="0" presId="urn:microsoft.com/office/officeart/2009/3/layout/StepUpProcess"/>
    <dgm:cxn modelId="{EFEFBC4A-89ED-45FA-B6B2-4AB36A28216C}" type="presParOf" srcId="{03F16580-599A-48F7-BE4E-4FB6812E30DD}" destId="{1CBEF30C-649A-48B6-BE76-EA31D1908D28}" srcOrd="0" destOrd="0" presId="urn:microsoft.com/office/officeart/2009/3/layout/StepUpProcess"/>
    <dgm:cxn modelId="{BE3AA129-6036-4AF4-BD2C-771CD2BA939A}" type="presParOf" srcId="{03F16580-599A-48F7-BE4E-4FB6812E30DD}" destId="{4BB0518F-8A22-4F36-A0C8-F648CB3E2921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9617BD-4598-41B0-A727-A69FC0CC9C7B}">
      <dsp:nvSpPr>
        <dsp:cNvPr id="0" name=""/>
        <dsp:cNvSpPr/>
      </dsp:nvSpPr>
      <dsp:spPr>
        <a:xfrm rot="5400000">
          <a:off x="294770" y="1202551"/>
          <a:ext cx="885357" cy="1473214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chemeClr val="accent5">
              <a:hueOff val="0"/>
              <a:satOff val="0"/>
              <a:lumOff val="0"/>
              <a:alphaOff val="0"/>
              <a:shade val="30000"/>
              <a:satMod val="150000"/>
              <a:alpha val="38000"/>
            </a:scheme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623F0F4-319C-46CD-AB52-6607F2D6BE1E}">
      <dsp:nvSpPr>
        <dsp:cNvPr id="0" name=""/>
        <dsp:cNvSpPr/>
      </dsp:nvSpPr>
      <dsp:spPr>
        <a:xfrm>
          <a:off x="146982" y="1642725"/>
          <a:ext cx="1330026" cy="11658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kern="1200" dirty="0"/>
            <a:t>Okres przejściowy – UK jest nadal pełnym członkiem UE</a:t>
          </a:r>
        </a:p>
      </dsp:txBody>
      <dsp:txXfrm>
        <a:off x="146982" y="1642725"/>
        <a:ext cx="1330026" cy="1165846"/>
      </dsp:txXfrm>
    </dsp:sp>
    <dsp:sp modelId="{CF995AD5-1D73-4713-A79E-155B0EDBAD86}">
      <dsp:nvSpPr>
        <dsp:cNvPr id="0" name=""/>
        <dsp:cNvSpPr/>
      </dsp:nvSpPr>
      <dsp:spPr>
        <a:xfrm>
          <a:off x="1226060" y="1094092"/>
          <a:ext cx="250948" cy="250948"/>
        </a:xfrm>
        <a:prstGeom prst="triangle">
          <a:avLst>
            <a:gd name="adj" fmla="val 100000"/>
          </a:avLst>
        </a:prstGeom>
        <a:solidFill>
          <a:schemeClr val="accent5">
            <a:hueOff val="-306190"/>
            <a:satOff val="45"/>
            <a:lumOff val="-1079"/>
            <a:alphaOff val="0"/>
          </a:schemeClr>
        </a:solidFill>
        <a:ln w="40000" cap="flat" cmpd="sng" algn="ctr">
          <a:solidFill>
            <a:schemeClr val="accent5">
              <a:hueOff val="-306190"/>
              <a:satOff val="45"/>
              <a:lumOff val="-1079"/>
              <a:alphaOff val="0"/>
            </a:schemeClr>
          </a:solidFill>
          <a:prstDash val="solid"/>
        </a:ln>
        <a:effectLst>
          <a:outerShdw blurRad="50800" dist="25000" dir="5400000" rotWithShape="0">
            <a:schemeClr val="accent5">
              <a:hueOff val="-306190"/>
              <a:satOff val="45"/>
              <a:lumOff val="-1079"/>
              <a:alphaOff val="0"/>
              <a:shade val="30000"/>
              <a:satMod val="150000"/>
              <a:alpha val="38000"/>
            </a:scheme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8D776F5-B477-41EB-9CDD-1DDF1792BB02}">
      <dsp:nvSpPr>
        <dsp:cNvPr id="0" name=""/>
        <dsp:cNvSpPr/>
      </dsp:nvSpPr>
      <dsp:spPr>
        <a:xfrm rot="5400000">
          <a:off x="1922982" y="799649"/>
          <a:ext cx="885357" cy="1473214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612379"/>
            <a:satOff val="90"/>
            <a:lumOff val="-2157"/>
            <a:alphaOff val="0"/>
          </a:schemeClr>
        </a:solidFill>
        <a:ln w="40000" cap="flat" cmpd="sng" algn="ctr">
          <a:solidFill>
            <a:schemeClr val="accent5">
              <a:hueOff val="-612379"/>
              <a:satOff val="90"/>
              <a:lumOff val="-2157"/>
              <a:alphaOff val="0"/>
            </a:schemeClr>
          </a:solidFill>
          <a:prstDash val="solid"/>
        </a:ln>
        <a:effectLst>
          <a:outerShdw blurRad="50800" dist="25000" dir="5400000" rotWithShape="0">
            <a:schemeClr val="accent5">
              <a:hueOff val="-612379"/>
              <a:satOff val="90"/>
              <a:lumOff val="-2157"/>
              <a:alphaOff val="0"/>
              <a:shade val="30000"/>
              <a:satMod val="150000"/>
              <a:alpha val="38000"/>
            </a:scheme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10C2672-9058-44F0-BA8C-8901DA47B303}">
      <dsp:nvSpPr>
        <dsp:cNvPr id="0" name=""/>
        <dsp:cNvSpPr/>
      </dsp:nvSpPr>
      <dsp:spPr>
        <a:xfrm>
          <a:off x="1775194" y="1239822"/>
          <a:ext cx="1330026" cy="11658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kern="1200" dirty="0"/>
            <a:t>Przedłużenie okresu przejściowego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kern="1200" dirty="0">
              <a:sym typeface="Wingdings" panose="05000000000000000000" pitchFamily="2" charset="2"/>
            </a:rPr>
            <a:t> uzgodniona Umowa Wyjścia i Deklaracja Polityczna</a:t>
          </a:r>
          <a:endParaRPr lang="pl-PL" sz="1100" kern="1200" dirty="0"/>
        </a:p>
      </dsp:txBody>
      <dsp:txXfrm>
        <a:off x="1775194" y="1239822"/>
        <a:ext cx="1330026" cy="1165846"/>
      </dsp:txXfrm>
    </dsp:sp>
    <dsp:sp modelId="{560D6484-0E3A-4544-93D6-47E070C2CA2F}">
      <dsp:nvSpPr>
        <dsp:cNvPr id="0" name=""/>
        <dsp:cNvSpPr/>
      </dsp:nvSpPr>
      <dsp:spPr>
        <a:xfrm>
          <a:off x="2854272" y="691189"/>
          <a:ext cx="250948" cy="250948"/>
        </a:xfrm>
        <a:prstGeom prst="triangle">
          <a:avLst>
            <a:gd name="adj" fmla="val 100000"/>
          </a:avLst>
        </a:prstGeom>
        <a:solidFill>
          <a:schemeClr val="accent5">
            <a:hueOff val="-918568"/>
            <a:satOff val="135"/>
            <a:lumOff val="-3236"/>
            <a:alphaOff val="0"/>
          </a:schemeClr>
        </a:solidFill>
        <a:ln w="40000" cap="flat" cmpd="sng" algn="ctr">
          <a:solidFill>
            <a:schemeClr val="accent5">
              <a:hueOff val="-918568"/>
              <a:satOff val="135"/>
              <a:lumOff val="-3236"/>
              <a:alphaOff val="0"/>
            </a:schemeClr>
          </a:solidFill>
          <a:prstDash val="solid"/>
        </a:ln>
        <a:effectLst>
          <a:outerShdw blurRad="50800" dist="25000" dir="5400000" rotWithShape="0">
            <a:schemeClr val="accent5">
              <a:hueOff val="-918568"/>
              <a:satOff val="135"/>
              <a:lumOff val="-3236"/>
              <a:alphaOff val="0"/>
              <a:shade val="30000"/>
              <a:satMod val="150000"/>
              <a:alpha val="38000"/>
            </a:scheme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BBF34ED-0D67-4EF8-B568-10E935806999}">
      <dsp:nvSpPr>
        <dsp:cNvPr id="0" name=""/>
        <dsp:cNvSpPr/>
      </dsp:nvSpPr>
      <dsp:spPr>
        <a:xfrm rot="5400000">
          <a:off x="3551194" y="396746"/>
          <a:ext cx="885357" cy="1473214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1224758"/>
            <a:satOff val="180"/>
            <a:lumOff val="-4314"/>
            <a:alphaOff val="0"/>
          </a:schemeClr>
        </a:solidFill>
        <a:ln w="40000" cap="flat" cmpd="sng" algn="ctr">
          <a:solidFill>
            <a:schemeClr val="accent5">
              <a:hueOff val="-1224758"/>
              <a:satOff val="180"/>
              <a:lumOff val="-4314"/>
              <a:alphaOff val="0"/>
            </a:schemeClr>
          </a:solidFill>
          <a:prstDash val="solid"/>
        </a:ln>
        <a:effectLst>
          <a:outerShdw blurRad="50800" dist="25000" dir="5400000" rotWithShape="0">
            <a:schemeClr val="accent5">
              <a:hueOff val="-1224758"/>
              <a:satOff val="180"/>
              <a:lumOff val="-4314"/>
              <a:alphaOff val="0"/>
              <a:shade val="30000"/>
              <a:satMod val="150000"/>
              <a:alpha val="38000"/>
            </a:scheme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08D7F21-54AB-4559-A1D2-7ECCF67598E2}">
      <dsp:nvSpPr>
        <dsp:cNvPr id="0" name=""/>
        <dsp:cNvSpPr/>
      </dsp:nvSpPr>
      <dsp:spPr>
        <a:xfrm>
          <a:off x="3403406" y="836920"/>
          <a:ext cx="1330026" cy="11658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b="1" kern="1200" dirty="0">
              <a:solidFill>
                <a:srgbClr val="FF0000"/>
              </a:solidFill>
            </a:rPr>
            <a:t>UK opuszcza UE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kern="1200" dirty="0">
              <a:sym typeface="Wingdings" panose="05000000000000000000" pitchFamily="2" charset="2"/>
            </a:rPr>
            <a:t> </a:t>
          </a:r>
          <a:r>
            <a:rPr lang="pl-PL" sz="1100" kern="1200" dirty="0"/>
            <a:t>Okres przejściowy, UK nie jest już członkiem UE, ale uczestniczy w jednolitym rynku</a:t>
          </a:r>
        </a:p>
      </dsp:txBody>
      <dsp:txXfrm>
        <a:off x="3403406" y="836920"/>
        <a:ext cx="1330026" cy="1165846"/>
      </dsp:txXfrm>
    </dsp:sp>
    <dsp:sp modelId="{E469DDFD-4579-45B7-A206-E07F903C4E90}">
      <dsp:nvSpPr>
        <dsp:cNvPr id="0" name=""/>
        <dsp:cNvSpPr/>
      </dsp:nvSpPr>
      <dsp:spPr>
        <a:xfrm>
          <a:off x="4482484" y="288286"/>
          <a:ext cx="250948" cy="250948"/>
        </a:xfrm>
        <a:prstGeom prst="triangle">
          <a:avLst>
            <a:gd name="adj" fmla="val 100000"/>
          </a:avLst>
        </a:prstGeom>
        <a:solidFill>
          <a:schemeClr val="accent5">
            <a:hueOff val="-1530947"/>
            <a:satOff val="225"/>
            <a:lumOff val="-5393"/>
            <a:alphaOff val="0"/>
          </a:schemeClr>
        </a:solidFill>
        <a:ln w="40000" cap="flat" cmpd="sng" algn="ctr">
          <a:solidFill>
            <a:schemeClr val="accent5">
              <a:hueOff val="-1530947"/>
              <a:satOff val="225"/>
              <a:lumOff val="-5393"/>
              <a:alphaOff val="0"/>
            </a:schemeClr>
          </a:solidFill>
          <a:prstDash val="solid"/>
        </a:ln>
        <a:effectLst>
          <a:outerShdw blurRad="50800" dist="25000" dir="5400000" rotWithShape="0">
            <a:schemeClr val="accent5">
              <a:hueOff val="-1530947"/>
              <a:satOff val="225"/>
              <a:lumOff val="-5393"/>
              <a:alphaOff val="0"/>
              <a:shade val="30000"/>
              <a:satMod val="150000"/>
              <a:alpha val="38000"/>
            </a:scheme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CBEF30C-649A-48B6-BE76-EA31D1908D28}">
      <dsp:nvSpPr>
        <dsp:cNvPr id="0" name=""/>
        <dsp:cNvSpPr/>
      </dsp:nvSpPr>
      <dsp:spPr>
        <a:xfrm rot="5400000">
          <a:off x="5179406" y="-6156"/>
          <a:ext cx="885357" cy="1473214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1837137"/>
            <a:satOff val="270"/>
            <a:lumOff val="-6471"/>
            <a:alphaOff val="0"/>
          </a:schemeClr>
        </a:solidFill>
        <a:ln w="40000" cap="flat" cmpd="sng" algn="ctr">
          <a:solidFill>
            <a:schemeClr val="accent5">
              <a:hueOff val="-1837137"/>
              <a:satOff val="270"/>
              <a:lumOff val="-6471"/>
              <a:alphaOff val="0"/>
            </a:schemeClr>
          </a:solidFill>
          <a:prstDash val="solid"/>
        </a:ln>
        <a:effectLst>
          <a:outerShdw blurRad="50800" dist="25000" dir="5400000" rotWithShape="0">
            <a:schemeClr val="accent5">
              <a:hueOff val="-1837137"/>
              <a:satOff val="270"/>
              <a:lumOff val="-6471"/>
              <a:alphaOff val="0"/>
              <a:shade val="30000"/>
              <a:satMod val="150000"/>
              <a:alpha val="38000"/>
            </a:scheme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BB0518F-8A22-4F36-A0C8-F648CB3E2921}">
      <dsp:nvSpPr>
        <dsp:cNvPr id="0" name=""/>
        <dsp:cNvSpPr/>
      </dsp:nvSpPr>
      <dsp:spPr>
        <a:xfrm>
          <a:off x="5031618" y="434017"/>
          <a:ext cx="1330026" cy="11658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kern="1200" dirty="0"/>
            <a:t>Przyszłe relacje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kern="1200" dirty="0"/>
            <a:t>--&gt; negocjacje</a:t>
          </a:r>
        </a:p>
      </dsp:txBody>
      <dsp:txXfrm>
        <a:off x="5031618" y="434017"/>
        <a:ext cx="1330026" cy="11658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E1F79D-5C55-475A-884D-042812972BE3}" type="datetimeFigureOut">
              <a:rPr lang="pl-PL" smtClean="0"/>
              <a:pPr/>
              <a:t>18.11.2020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1B4230-4CDB-448C-B3DC-1A6A1FABB3CE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1B4230-4CDB-448C-B3DC-1A6A1FABB3CE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1026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Łącznik prosty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ytuł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25" name="Podtytuł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/>
              <a:t>Kliknij, aby edytować styl wzorca podtytułu</a:t>
            </a:r>
            <a:endParaRPr kumimoji="0" lang="en-US"/>
          </a:p>
        </p:txBody>
      </p:sp>
      <p:sp>
        <p:nvSpPr>
          <p:cNvPr id="31" name="Symbol zastępczy daty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5249C35-C269-41A4-B180-037941736174}" type="datetimeFigureOut">
              <a:rPr lang="pl-PL" smtClean="0"/>
              <a:pPr/>
              <a:t>18.11.2020</a:t>
            </a:fld>
            <a:endParaRPr lang="pl-PL"/>
          </a:p>
        </p:txBody>
      </p:sp>
      <p:sp>
        <p:nvSpPr>
          <p:cNvPr id="18" name="Symbol zastępczy stopki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C0366D1-097B-4455-BFBF-85ADAEFF169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49C35-C269-41A4-B180-037941736174}" type="datetimeFigureOut">
              <a:rPr lang="pl-PL" smtClean="0"/>
              <a:pPr/>
              <a:t>18.11.2020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366D1-097B-4455-BFBF-85ADAEFF169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5249C35-C269-41A4-B180-037941736174}" type="datetimeFigureOut">
              <a:rPr lang="pl-PL" smtClean="0"/>
              <a:pPr/>
              <a:t>18.11.2020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DC0366D1-097B-4455-BFBF-85ADAEFF169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49C35-C269-41A4-B180-037941736174}" type="datetimeFigureOut">
              <a:rPr lang="pl-PL" smtClean="0"/>
              <a:pPr/>
              <a:t>18.11.2020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366D1-097B-4455-BFBF-85ADAEFF169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49C35-C269-41A4-B180-037941736174}" type="datetimeFigureOut">
              <a:rPr lang="pl-PL" smtClean="0"/>
              <a:pPr/>
              <a:t>18.11.2020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366D1-097B-4455-BFBF-85ADAEFF169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49C35-C269-41A4-B180-037941736174}" type="datetimeFigureOut">
              <a:rPr lang="pl-PL" smtClean="0"/>
              <a:pPr/>
              <a:t>18.11.2020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366D1-097B-4455-BFBF-85ADAEFF169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5249C35-C269-41A4-B180-037941736174}" type="datetimeFigureOut">
              <a:rPr lang="pl-PL" smtClean="0"/>
              <a:pPr/>
              <a:t>18.11.2020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366D1-097B-4455-BFBF-85ADAEFF169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49C35-C269-41A4-B180-037941736174}" type="datetimeFigureOut">
              <a:rPr lang="pl-PL" smtClean="0"/>
              <a:pPr/>
              <a:t>18.11.2020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366D1-097B-4455-BFBF-85ADAEFF169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rostokąt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49C35-C269-41A4-B180-037941736174}" type="datetimeFigureOut">
              <a:rPr lang="pl-PL" smtClean="0"/>
              <a:pPr/>
              <a:t>18.11.2020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366D1-097B-4455-BFBF-85ADAEFF169D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0" name="Symbol zastępczy obrazu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/>
              <a:t>Kliknij ikonę, aby dodać obraz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49C35-C269-41A4-B180-037941736174}" type="datetimeFigureOut">
              <a:rPr lang="pl-PL" smtClean="0"/>
              <a:pPr/>
              <a:t>18.11.2020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366D1-097B-4455-BFBF-85ADAEFF169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45249C35-C269-41A4-B180-037941736174}" type="datetimeFigureOut">
              <a:rPr lang="pl-PL" smtClean="0"/>
              <a:pPr/>
              <a:t>18.11.2020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C0366D1-097B-4455-BFBF-85ADAEFF169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Symbol zastępczy tytułu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1" name="Symbol zastępczy tekstu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/>
              <a:t>Kliknij, aby edytować style wzorca tekstu</a:t>
            </a:r>
          </a:p>
          <a:p>
            <a:pPr lvl="1" eaLnBrk="1" latinLnBrk="0" hangingPunct="1"/>
            <a:r>
              <a:rPr kumimoji="0" lang="pl-PL"/>
              <a:t>Drugi poziom</a:t>
            </a:r>
          </a:p>
          <a:p>
            <a:pPr lvl="2" eaLnBrk="1" latinLnBrk="0" hangingPunct="1"/>
            <a:r>
              <a:rPr kumimoji="0" lang="pl-PL"/>
              <a:t>Trzeci poziom</a:t>
            </a:r>
          </a:p>
          <a:p>
            <a:pPr lvl="3" eaLnBrk="1" latinLnBrk="0" hangingPunct="1"/>
            <a:r>
              <a:rPr kumimoji="0" lang="pl-PL"/>
              <a:t>Czwarty poziom</a:t>
            </a:r>
          </a:p>
          <a:p>
            <a:pPr lvl="4" eaLnBrk="1" latinLnBrk="0" hangingPunct="1"/>
            <a:r>
              <a:rPr kumimoji="0" lang="pl-PL"/>
              <a:t>Piąty poziom</a:t>
            </a:r>
            <a:endParaRPr kumimoji="0" lang="en-US"/>
          </a:p>
        </p:txBody>
      </p:sp>
      <p:sp>
        <p:nvSpPr>
          <p:cNvPr id="27" name="Symbol zastępczy daty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45249C35-C269-41A4-B180-037941736174}" type="datetimeFigureOut">
              <a:rPr lang="pl-PL" smtClean="0"/>
              <a:pPr/>
              <a:t>18.11.2020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16" name="Symbol zastępczy numeru slajdu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DC0366D1-097B-4455-BFBF-85ADAEFF169D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hyperlink" Target="http://www.ip-watch.org/2016/06/24/uk-brexit-leaves-ip-community-with-many-unanswered-questions/" TargetMode="External"/><Relationship Id="rId7" Type="http://schemas.openxmlformats.org/officeDocument/2006/relationships/diagramColors" Target="../diagrams/colors1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hyperlink" Target="https://creativecommons.org/licenses/by-nc-sa/3.0/" TargetMode="External"/><Relationship Id="rId4" Type="http://schemas.openxmlformats.org/officeDocument/2006/relationships/diagramData" Target="../diagrams/data1.xml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12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12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12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svg"/><Relationship Id="rId7" Type="http://schemas.openxmlformats.org/officeDocument/2006/relationships/image" Target="../media/image31.svg"/><Relationship Id="rId12" Type="http://schemas.openxmlformats.org/officeDocument/2006/relationships/image" Target="../media/image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5.svg"/><Relationship Id="rId5" Type="http://schemas.openxmlformats.org/officeDocument/2006/relationships/image" Target="../media/image29.sv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svg"/><Relationship Id="rId7" Type="http://schemas.openxmlformats.org/officeDocument/2006/relationships/image" Target="../media/image31.svg"/><Relationship Id="rId12" Type="http://schemas.openxmlformats.org/officeDocument/2006/relationships/image" Target="../media/image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5.svg"/><Relationship Id="rId5" Type="http://schemas.openxmlformats.org/officeDocument/2006/relationships/image" Target="../media/image29.sv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35.svg"/><Relationship Id="rId7" Type="http://schemas.openxmlformats.org/officeDocument/2006/relationships/image" Target="../media/image29.svg"/><Relationship Id="rId12" Type="http://schemas.openxmlformats.org/officeDocument/2006/relationships/image" Target="../media/image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3.svg"/><Relationship Id="rId5" Type="http://schemas.openxmlformats.org/officeDocument/2006/relationships/image" Target="../media/image27.sv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svg"/><Relationship Id="rId7" Type="http://schemas.openxmlformats.org/officeDocument/2006/relationships/image" Target="../media/image31.svg"/><Relationship Id="rId12" Type="http://schemas.openxmlformats.org/officeDocument/2006/relationships/image" Target="../media/image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5.svg"/><Relationship Id="rId5" Type="http://schemas.openxmlformats.org/officeDocument/2006/relationships/image" Target="../media/image29.sv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svg"/><Relationship Id="rId7" Type="http://schemas.openxmlformats.org/officeDocument/2006/relationships/image" Target="../media/image31.svg"/><Relationship Id="rId12" Type="http://schemas.openxmlformats.org/officeDocument/2006/relationships/image" Target="../media/image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5.svg"/><Relationship Id="rId5" Type="http://schemas.openxmlformats.org/officeDocument/2006/relationships/image" Target="../media/image29.sv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35.svg"/><Relationship Id="rId7" Type="http://schemas.openxmlformats.org/officeDocument/2006/relationships/image" Target="../media/image29.svg"/><Relationship Id="rId12" Type="http://schemas.openxmlformats.org/officeDocument/2006/relationships/image" Target="../media/image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3.svg"/><Relationship Id="rId5" Type="http://schemas.openxmlformats.org/officeDocument/2006/relationships/image" Target="../media/image27.sv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sv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podatki.gov.pl/clo/brexit/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etgiw.gov.pl/" TargetMode="External"/><Relationship Id="rId2" Type="http://schemas.openxmlformats.org/officeDocument/2006/relationships/hyperlink" Target="mailto:wet@wetgiw.gov.p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/>
              <a:t> </a:t>
            </a:r>
            <a:r>
              <a:rPr lang="pl-PL" sz="5400" i="1" dirty="0"/>
              <a:t>BREXIT</a:t>
            </a:r>
            <a:br>
              <a:rPr lang="pl-PL" i="1" dirty="0"/>
            </a:br>
            <a:br>
              <a:rPr lang="pl-PL" i="1" dirty="0"/>
            </a:br>
            <a:r>
              <a:rPr lang="pl-PL" sz="3600" i="1" dirty="0"/>
              <a:t>wymiana handlowa zwierzętami i produktami zwierzęcymi</a:t>
            </a:r>
            <a:endParaRPr lang="pl-PL" sz="36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3357554" y="4143380"/>
            <a:ext cx="5114778" cy="2071702"/>
          </a:xfrm>
        </p:spPr>
        <p:txBody>
          <a:bodyPr>
            <a:normAutofit/>
          </a:bodyPr>
          <a:lstStyle/>
          <a:p>
            <a:r>
              <a:rPr lang="pl-PL" b="1" dirty="0"/>
              <a:t>Bogdan Konopka</a:t>
            </a:r>
          </a:p>
          <a:p>
            <a:r>
              <a:rPr lang="pl-PL" b="1" dirty="0"/>
              <a:t>Główny Lekarz Weterynarii</a:t>
            </a:r>
          </a:p>
          <a:p>
            <a:r>
              <a:rPr lang="pl-PL" sz="2000" dirty="0"/>
              <a:t> </a:t>
            </a:r>
          </a:p>
          <a:p>
            <a:r>
              <a:rPr lang="pl-PL" sz="2000" dirty="0"/>
              <a:t>23 listopada 2020 r.</a:t>
            </a:r>
            <a:endParaRPr lang="pl-PL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4643446"/>
            <a:ext cx="1410904" cy="12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BEFD939-F8B2-4D7A-89D5-966C98D18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Plan prezentacji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CBA0B06-3313-4F25-82FF-7AFF08C8A1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  <a:p>
            <a:r>
              <a:rPr lang="pl-PL" dirty="0"/>
              <a:t>Status prawny</a:t>
            </a:r>
          </a:p>
          <a:p>
            <a:r>
              <a:rPr lang="pl-PL" dirty="0"/>
              <a:t>Import zwierząt i produktów pochodzenia zwierzęcego z UK do UE</a:t>
            </a:r>
          </a:p>
          <a:p>
            <a:r>
              <a:rPr lang="pl-PL" dirty="0"/>
              <a:t>Eksport zwierząt i produktów pochodzenia zwierzęcego z UE do UK</a:t>
            </a:r>
          </a:p>
          <a:p>
            <a:r>
              <a:rPr lang="pl-PL" dirty="0"/>
              <a:t>Wyzwania </a:t>
            </a:r>
          </a:p>
          <a:p>
            <a:r>
              <a:rPr lang="pl-PL" dirty="0"/>
              <a:t>Działania komunikacyjne GIW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3C8ED38-F611-474F-8B7A-17D3C9DDD2E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43900" y="1"/>
            <a:ext cx="1000100" cy="1019415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74F2DC56-7849-44BE-8594-302E3DCA8D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15000"/>
            <a:ext cx="152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>
            <a:extLst>
              <a:ext uri="{FF2B5EF4-FFF2-40B4-BE49-F238E27FC236}">
                <a16:creationId xmlns:a16="http://schemas.microsoft.com/office/drawing/2014/main" id="{23B6F4A0-85C2-4E51-B71A-104257909F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715000"/>
            <a:ext cx="152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922713B7-BC34-4D2F-9F99-970BC4675A4E">
            <a:extLst>
              <a:ext uri="{FF2B5EF4-FFF2-40B4-BE49-F238E27FC236}">
                <a16:creationId xmlns:a16="http://schemas.microsoft.com/office/drawing/2014/main" id="{64553CE3-C156-41B2-8C99-DA11BF17B4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5715000"/>
            <a:ext cx="152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BFAE0A34-67CF-46BB-9436-19CAF3D641C3">
            <a:extLst>
              <a:ext uri="{FF2B5EF4-FFF2-40B4-BE49-F238E27FC236}">
                <a16:creationId xmlns:a16="http://schemas.microsoft.com/office/drawing/2014/main" id="{FF10CA6E-53EB-4B9E-8255-8798C59D87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715000"/>
            <a:ext cx="152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upa 5">
            <a:extLst>
              <a:ext uri="{FF2B5EF4-FFF2-40B4-BE49-F238E27FC236}">
                <a16:creationId xmlns:a16="http://schemas.microsoft.com/office/drawing/2014/main" id="{886D5039-1A4D-457F-A9C6-9B87FDA6A818}"/>
              </a:ext>
            </a:extLst>
          </p:cNvPr>
          <p:cNvGrpSpPr/>
          <p:nvPr/>
        </p:nvGrpSpPr>
        <p:grpSpPr>
          <a:xfrm>
            <a:off x="57300" y="5715000"/>
            <a:ext cx="9086700" cy="1143000"/>
            <a:chOff x="34652" y="5715000"/>
            <a:chExt cx="9086700" cy="1143000"/>
          </a:xfrm>
        </p:grpSpPr>
        <p:pic>
          <p:nvPicPr>
            <p:cNvPr id="2054" name="5EA08AE5-5344-4F30-9FFB-E8263436B8CC">
              <a:extLst>
                <a:ext uri="{FF2B5EF4-FFF2-40B4-BE49-F238E27FC236}">
                  <a16:creationId xmlns:a16="http://schemas.microsoft.com/office/drawing/2014/main" id="{7C7A61BC-65C2-4E5A-A3C7-45A5453F9D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89104" y="5715000"/>
              <a:ext cx="1524000" cy="1143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5" name="43DF71D6-FE78-4A44-972A-DB01F1846E9A">
              <a:extLst>
                <a:ext uri="{FF2B5EF4-FFF2-40B4-BE49-F238E27FC236}">
                  <a16:creationId xmlns:a16="http://schemas.microsoft.com/office/drawing/2014/main" id="{A05A4A34-2555-406D-BA6B-5B32948386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3104" y="5715000"/>
              <a:ext cx="1508248" cy="1131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2ECD207A-7478-4D23-9D39-001E8A6323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52" y="5715000"/>
              <a:ext cx="1524000" cy="1143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3">
              <a:extLst>
                <a:ext uri="{FF2B5EF4-FFF2-40B4-BE49-F238E27FC236}">
                  <a16:creationId xmlns:a16="http://schemas.microsoft.com/office/drawing/2014/main" id="{75A1D766-F183-41C1-B0AA-C744B14683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58652" y="5715000"/>
              <a:ext cx="1524000" cy="1143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922713B7-BC34-4D2F-9F99-970BC4675A4E">
              <a:extLst>
                <a:ext uri="{FF2B5EF4-FFF2-40B4-BE49-F238E27FC236}">
                  <a16:creationId xmlns:a16="http://schemas.microsoft.com/office/drawing/2014/main" id="{612C05E9-D1F5-4343-A3C9-EA6E22FF45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82652" y="5715000"/>
              <a:ext cx="1524000" cy="1143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BFAE0A34-67CF-46BB-9436-19CAF3D641C3">
              <a:extLst>
                <a:ext uri="{FF2B5EF4-FFF2-40B4-BE49-F238E27FC236}">
                  <a16:creationId xmlns:a16="http://schemas.microsoft.com/office/drawing/2014/main" id="{FA17FFF9-0278-408A-A5CF-390149F80A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6652" y="5715000"/>
              <a:ext cx="1524000" cy="1143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87876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9925CAD0-2DF6-4FBA-B69F-2FC0877E1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Status prawny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E9C204DC-6389-4C06-A0F8-22339980E50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43900" y="0"/>
            <a:ext cx="1000100" cy="101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019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D9BCAD21-9263-4C73-8E1F-6CC7488174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339038" y="5162071"/>
            <a:ext cx="3753976" cy="1548172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7026FFD-4F0A-4778-85C4-4E07223C7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Etapy </a:t>
            </a:r>
            <a:r>
              <a:rPr lang="pl-PL" dirty="0" err="1"/>
              <a:t>Brexitu</a:t>
            </a:r>
            <a:endParaRPr lang="pl-PL" dirty="0"/>
          </a:p>
        </p:txBody>
      </p:sp>
      <p:graphicFrame>
        <p:nvGraphicFramePr>
          <p:cNvPr id="38" name="Diagram 37">
            <a:extLst>
              <a:ext uri="{FF2B5EF4-FFF2-40B4-BE49-F238E27FC236}">
                <a16:creationId xmlns:a16="http://schemas.microsoft.com/office/drawing/2014/main" id="{58CA8C70-9899-4FB9-B443-6B639EA42B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153608"/>
              </p:ext>
            </p:extLst>
          </p:nvPr>
        </p:nvGraphicFramePr>
        <p:xfrm>
          <a:off x="1730527" y="2852692"/>
          <a:ext cx="6362487" cy="3096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1" name="Prostokąt zaokrąglony 7">
            <a:extLst>
              <a:ext uri="{FF2B5EF4-FFF2-40B4-BE49-F238E27FC236}">
                <a16:creationId xmlns:a16="http://schemas.microsoft.com/office/drawing/2014/main" id="{4A630E3E-1BA3-40B8-B2BA-63DF35F73965}"/>
              </a:ext>
            </a:extLst>
          </p:cNvPr>
          <p:cNvSpPr/>
          <p:nvPr/>
        </p:nvSpPr>
        <p:spPr>
          <a:xfrm>
            <a:off x="4123267" y="2277307"/>
            <a:ext cx="1215372" cy="297815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lang="pl-PL" sz="105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31 stycznia 2020</a:t>
            </a:r>
          </a:p>
        </p:txBody>
      </p:sp>
      <p:sp>
        <p:nvSpPr>
          <p:cNvPr id="42" name="Prostokąt zaokrąglony 9">
            <a:extLst>
              <a:ext uri="{FF2B5EF4-FFF2-40B4-BE49-F238E27FC236}">
                <a16:creationId xmlns:a16="http://schemas.microsoft.com/office/drawing/2014/main" id="{EE76BBA2-117A-4A8D-A820-D356BD641AFE}"/>
              </a:ext>
            </a:extLst>
          </p:cNvPr>
          <p:cNvSpPr/>
          <p:nvPr/>
        </p:nvSpPr>
        <p:spPr>
          <a:xfrm>
            <a:off x="2483768" y="2285361"/>
            <a:ext cx="1185545" cy="321310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lang="pl-PL" sz="105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21 marca 2019</a:t>
            </a:r>
          </a:p>
        </p:txBody>
      </p:sp>
      <p:sp>
        <p:nvSpPr>
          <p:cNvPr id="43" name="Prostokąt zaokrąglony 11">
            <a:extLst>
              <a:ext uri="{FF2B5EF4-FFF2-40B4-BE49-F238E27FC236}">
                <a16:creationId xmlns:a16="http://schemas.microsoft.com/office/drawing/2014/main" id="{12DBBCBA-0B1A-421D-AA8E-5B8ADAA1EC13}"/>
              </a:ext>
            </a:extLst>
          </p:cNvPr>
          <p:cNvSpPr/>
          <p:nvPr/>
        </p:nvSpPr>
        <p:spPr>
          <a:xfrm>
            <a:off x="5934050" y="2256004"/>
            <a:ext cx="876300" cy="273050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lang="pl-PL" sz="105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31.12.2020</a:t>
            </a:r>
            <a:endParaRPr lang="pl-PL" sz="105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4" name="Łącznik prosty ze strzałką 43">
            <a:extLst>
              <a:ext uri="{FF2B5EF4-FFF2-40B4-BE49-F238E27FC236}">
                <a16:creationId xmlns:a16="http://schemas.microsoft.com/office/drawing/2014/main" id="{6B47B7C8-150B-4C58-ADC3-328315F15A07}"/>
              </a:ext>
            </a:extLst>
          </p:cNvPr>
          <p:cNvCxnSpPr>
            <a:cxnSpLocks/>
          </p:cNvCxnSpPr>
          <p:nvPr/>
        </p:nvCxnSpPr>
        <p:spPr>
          <a:xfrm>
            <a:off x="3109084" y="2712956"/>
            <a:ext cx="0" cy="98830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5" name="Łącznik prosty ze strzałką 44">
            <a:extLst>
              <a:ext uri="{FF2B5EF4-FFF2-40B4-BE49-F238E27FC236}">
                <a16:creationId xmlns:a16="http://schemas.microsoft.com/office/drawing/2014/main" id="{A8D955E6-AE52-4F1E-B335-664D2A142576}"/>
              </a:ext>
            </a:extLst>
          </p:cNvPr>
          <p:cNvCxnSpPr>
            <a:cxnSpLocks/>
          </p:cNvCxnSpPr>
          <p:nvPr/>
        </p:nvCxnSpPr>
        <p:spPr>
          <a:xfrm>
            <a:off x="4730299" y="2681960"/>
            <a:ext cx="0" cy="623122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6" name="Łącznik prosty ze strzałką 45">
            <a:extLst>
              <a:ext uri="{FF2B5EF4-FFF2-40B4-BE49-F238E27FC236}">
                <a16:creationId xmlns:a16="http://schemas.microsoft.com/office/drawing/2014/main" id="{2CD482A0-09FD-40DD-AC0B-6D87C2B4D685}"/>
              </a:ext>
            </a:extLst>
          </p:cNvPr>
          <p:cNvCxnSpPr/>
          <p:nvPr/>
        </p:nvCxnSpPr>
        <p:spPr>
          <a:xfrm>
            <a:off x="6372200" y="2647446"/>
            <a:ext cx="0" cy="34607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47" name="Obraz 46">
            <a:extLst>
              <a:ext uri="{FF2B5EF4-FFF2-40B4-BE49-F238E27FC236}">
                <a16:creationId xmlns:a16="http://schemas.microsoft.com/office/drawing/2014/main" id="{BD48AC0C-D459-4EF1-B702-6656A76BF173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143900" y="1"/>
            <a:ext cx="1000100" cy="1019415"/>
          </a:xfrm>
          <a:prstGeom prst="rect">
            <a:avLst/>
          </a:prstGeom>
        </p:spPr>
      </p:pic>
      <p:sp>
        <p:nvSpPr>
          <p:cNvPr id="19" name="Trójkąt równoramienny 18">
            <a:extLst>
              <a:ext uri="{FF2B5EF4-FFF2-40B4-BE49-F238E27FC236}">
                <a16:creationId xmlns:a16="http://schemas.microsoft.com/office/drawing/2014/main" id="{91C5E9B5-DC4A-4FA5-A915-B0869B9D0DD2}"/>
              </a:ext>
            </a:extLst>
          </p:cNvPr>
          <p:cNvSpPr/>
          <p:nvPr/>
        </p:nvSpPr>
        <p:spPr>
          <a:xfrm>
            <a:off x="1331640" y="4941168"/>
            <a:ext cx="250948" cy="250948"/>
          </a:xfrm>
          <a:prstGeom prst="triangle">
            <a:avLst>
              <a:gd name="adj" fmla="val 100000"/>
            </a:avLst>
          </a:prstGeom>
        </p:spPr>
        <p:style>
          <a:lnRef idx="2">
            <a:schemeClr val="accent5">
              <a:hueOff val="-306190"/>
              <a:satOff val="45"/>
              <a:lumOff val="-1079"/>
              <a:alphaOff val="0"/>
            </a:schemeClr>
          </a:lnRef>
          <a:fillRef idx="1">
            <a:schemeClr val="accent5">
              <a:hueOff val="-306190"/>
              <a:satOff val="45"/>
              <a:lumOff val="-1079"/>
              <a:alphaOff val="0"/>
            </a:schemeClr>
          </a:fillRef>
          <a:effectRef idx="1">
            <a:schemeClr val="accent5">
              <a:hueOff val="-306190"/>
              <a:satOff val="45"/>
              <a:lumOff val="-1079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9B0C4DC8-8F20-4509-AAB9-542508287BF2}"/>
              </a:ext>
            </a:extLst>
          </p:cNvPr>
          <p:cNvSpPr txBox="1"/>
          <p:nvPr/>
        </p:nvSpPr>
        <p:spPr>
          <a:xfrm>
            <a:off x="56059" y="6537960"/>
            <a:ext cx="71642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00" dirty="0">
                <a:hlinkClick r:id="rId3" tooltip="http://www.ip-watch.org/2016/06/24/uk-brexit-leaves-ip-community-with-many-unanswered-questions/"/>
              </a:rPr>
              <a:t>To zdjęcie</a:t>
            </a:r>
            <a:r>
              <a:rPr lang="pl-PL" sz="900" dirty="0"/>
              <a:t>, autor: Nieznany autor, licencja: </a:t>
            </a:r>
            <a:r>
              <a:rPr lang="pl-PL" sz="900" dirty="0">
                <a:hlinkClick r:id="rId10" tooltip="https://creativecommons.org/licenses/by-nc-sa/3.0/"/>
              </a:rPr>
              <a:t>CC BY-SA-NC</a:t>
            </a:r>
            <a:endParaRPr lang="pl-PL" sz="900" dirty="0"/>
          </a:p>
        </p:txBody>
      </p:sp>
      <p:sp>
        <p:nvSpPr>
          <p:cNvPr id="12" name="Prostokąt zaokrąglony 9">
            <a:extLst>
              <a:ext uri="{FF2B5EF4-FFF2-40B4-BE49-F238E27FC236}">
                <a16:creationId xmlns:a16="http://schemas.microsoft.com/office/drawing/2014/main" id="{42E2E77F-E2FA-4708-81C6-FB25FE0E7A16}"/>
              </a:ext>
            </a:extLst>
          </p:cNvPr>
          <p:cNvSpPr/>
          <p:nvPr/>
        </p:nvSpPr>
        <p:spPr>
          <a:xfrm>
            <a:off x="738867" y="2268104"/>
            <a:ext cx="1185545" cy="1327220"/>
          </a:xfrm>
          <a:prstGeom prst="round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lang="pl-PL" sz="105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29 marca 2017</a:t>
            </a:r>
          </a:p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lang="pl-PL" sz="1050" dirty="0">
                <a:ea typeface="Times New Roman" panose="02020603050405020304" pitchFamily="18" charset="0"/>
                <a:cs typeface="Times New Roman" panose="02020603050405020304" pitchFamily="18" charset="0"/>
              </a:rPr>
              <a:t>UK notyfikowała zamiar opuszczenia UE</a:t>
            </a:r>
            <a:endParaRPr lang="pl-PL" sz="105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6" name="Łącznik prosty ze strzałką 25">
            <a:extLst>
              <a:ext uri="{FF2B5EF4-FFF2-40B4-BE49-F238E27FC236}">
                <a16:creationId xmlns:a16="http://schemas.microsoft.com/office/drawing/2014/main" id="{C479CECC-0995-4BC7-9133-3814245554BD}"/>
              </a:ext>
            </a:extLst>
          </p:cNvPr>
          <p:cNvCxnSpPr>
            <a:cxnSpLocks/>
          </p:cNvCxnSpPr>
          <p:nvPr/>
        </p:nvCxnSpPr>
        <p:spPr>
          <a:xfrm>
            <a:off x="1403648" y="3701264"/>
            <a:ext cx="0" cy="1167896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1630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164626A-333D-421A-BC42-BC86900B97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48680"/>
            <a:ext cx="7239000" cy="5907056"/>
          </a:xfrm>
        </p:spPr>
        <p:txBody>
          <a:bodyPr>
            <a:normAutofit/>
          </a:bodyPr>
          <a:lstStyle/>
          <a:p>
            <a:r>
              <a:rPr lang="pl-PL" b="0" i="0" dirty="0">
                <a:solidFill>
                  <a:srgbClr val="000000"/>
                </a:solidFill>
                <a:effectLst/>
                <a:latin typeface="Roboto"/>
              </a:rPr>
              <a:t>Decyzja Wielkiej Brytanii o zaprzestaniu uczestnictwa w jednolitym rynku i unii celnej UE oraz zniesieniu swobodnego przepływu osób, towarów i usług z UE z dniem 31 grudnia 2020 r. oznacza, że stosunki UE-Wielka Brytania ulegną znaczącej zmianie dla przedsiębiorstw po obu stronach, począwszy od tej daty</a:t>
            </a:r>
            <a:r>
              <a:rPr lang="en-US" dirty="0"/>
              <a:t>. </a:t>
            </a:r>
            <a:endParaRPr lang="pl-PL" dirty="0"/>
          </a:p>
          <a:p>
            <a:endParaRPr lang="pl-PL" dirty="0"/>
          </a:p>
          <a:p>
            <a:r>
              <a:rPr lang="pl-PL" b="0" i="0" dirty="0">
                <a:solidFill>
                  <a:srgbClr val="000000"/>
                </a:solidFill>
                <a:effectLst/>
                <a:latin typeface="Roboto"/>
              </a:rPr>
              <a:t>Zmiany te są nieuniknione, </a:t>
            </a:r>
            <a:r>
              <a:rPr lang="pl-PL" b="1" i="0" dirty="0">
                <a:solidFill>
                  <a:srgbClr val="000000"/>
                </a:solidFill>
                <a:effectLst/>
                <a:latin typeface="Roboto"/>
              </a:rPr>
              <a:t>niezależnie od wyniku trwających negocjacji UE-Wielka Brytania w zakresie przyszłych relacji handlowych</a:t>
            </a:r>
            <a:endParaRPr lang="pl-PL" b="1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9A97FC55-A545-45B7-982F-96D0C6A202E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43900" y="1"/>
            <a:ext cx="1000100" cy="101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951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82E8BAA-EA82-4897-8CCF-F1BC05BA0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Wymiana handlowa UE-GB po 01.01.2021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0A1D1FA-85D7-4A39-8685-4E89AD719A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9416"/>
            <a:ext cx="7239000" cy="1819584"/>
          </a:xfrm>
        </p:spPr>
        <p:txBody>
          <a:bodyPr>
            <a:normAutofit/>
          </a:bodyPr>
          <a:lstStyle/>
          <a:p>
            <a:r>
              <a:rPr lang="pl-PL" dirty="0"/>
              <a:t>Wielka Brytania staje się państwem trzecim</a:t>
            </a:r>
          </a:p>
          <a:p>
            <a:endParaRPr lang="pl-PL" dirty="0"/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3BD3D845-5DD9-4C8C-A956-4AF3C5D8559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43900" y="0"/>
            <a:ext cx="1000100" cy="1019415"/>
          </a:xfrm>
          <a:prstGeom prst="rect">
            <a:avLst/>
          </a:prstGeom>
        </p:spPr>
      </p:pic>
      <p:pic>
        <p:nvPicPr>
          <p:cNvPr id="1028" name="Picture 4" descr="Co zmienia brexit? : aleBank.pl – Portal ekonomiczny – Najbliżej Finansów">
            <a:extLst>
              <a:ext uri="{FF2B5EF4-FFF2-40B4-BE49-F238E27FC236}">
                <a16:creationId xmlns:a16="http://schemas.microsoft.com/office/drawing/2014/main" id="{5DAA83A5-C57D-4750-BCA5-8281B63264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0" y="2546365"/>
            <a:ext cx="8096250" cy="2762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090FB696-E372-4ED3-A9C5-7B11D5E1DA5A}"/>
              </a:ext>
            </a:extLst>
          </p:cNvPr>
          <p:cNvSpPr txBox="1">
            <a:spLocks/>
          </p:cNvSpPr>
          <p:nvPr/>
        </p:nvSpPr>
        <p:spPr>
          <a:xfrm>
            <a:off x="560564" y="5589239"/>
            <a:ext cx="7239000" cy="1512051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  <a:defRPr kumimoji="0" sz="2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208" indent="-228600" algn="l" rtl="0" eaLnBrk="1" latinLnBrk="0" hangingPunct="1">
              <a:spcBef>
                <a:spcPts val="5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23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58952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70000"/>
              <a:buFont typeface="Wingdings"/>
              <a:buChar char="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pl-PL" dirty="0"/>
              <a:t>Handlujące podmioty stają się importerami/eksporterami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6CAB6E12-2715-4887-8CC4-7361090FDA7D}"/>
              </a:ext>
            </a:extLst>
          </p:cNvPr>
          <p:cNvSpPr txBox="1"/>
          <p:nvPr/>
        </p:nvSpPr>
        <p:spPr>
          <a:xfrm>
            <a:off x="6228184" y="5051371"/>
            <a:ext cx="262778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900" b="0" i="1" dirty="0" err="1">
                <a:solidFill>
                  <a:srgbClr val="202841"/>
                </a:solidFill>
                <a:effectLst/>
                <a:latin typeface="Open Sans"/>
              </a:rPr>
              <a:t>Brexit</a:t>
            </a:r>
            <a:r>
              <a:rPr lang="pl-PL" sz="900" b="0" i="1" dirty="0">
                <a:solidFill>
                  <a:srgbClr val="202841"/>
                </a:solidFill>
                <a:effectLst/>
                <a:latin typeface="Open Sans"/>
              </a:rPr>
              <a:t> Fot. stock.adobe.com/</a:t>
            </a:r>
            <a:r>
              <a:rPr lang="pl-PL" sz="900" b="0" i="1" dirty="0" err="1">
                <a:solidFill>
                  <a:srgbClr val="202841"/>
                </a:solidFill>
                <a:effectLst/>
                <a:latin typeface="Open Sans"/>
              </a:rPr>
              <a:t>tanaonte</a:t>
            </a:r>
            <a:endParaRPr lang="pl-PL" sz="900" dirty="0"/>
          </a:p>
        </p:txBody>
      </p:sp>
    </p:spTree>
    <p:extLst>
      <p:ext uri="{BB962C8B-B14F-4D97-AF65-F5344CB8AC3E}">
        <p14:creationId xmlns:p14="http://schemas.microsoft.com/office/powerpoint/2010/main" val="38516261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7E02A74-7F4A-4B0C-8E81-0BED6A624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pl-PL" sz="3600" dirty="0"/>
              <a:t>Wymiana handlowa UE-GB po 01.01.2021</a:t>
            </a:r>
            <a:endParaRPr lang="pl-PL" sz="3400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D6DFEC8-5593-42CB-8C93-836E680E3B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7784" y="1594638"/>
            <a:ext cx="3726184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sz="2400" b="1" dirty="0"/>
              <a:t>Wymagania importowe </a:t>
            </a:r>
            <a:r>
              <a:rPr lang="pl-PL" sz="2400" b="1" dirty="0">
                <a:solidFill>
                  <a:srgbClr val="FF0000"/>
                </a:solidFill>
              </a:rPr>
              <a:t>U</a:t>
            </a:r>
            <a:r>
              <a:rPr lang="pl-PL" sz="2400" b="1" dirty="0">
                <a:solidFill>
                  <a:schemeClr val="accent1">
                    <a:lumMod val="75000"/>
                  </a:schemeClr>
                </a:solidFill>
              </a:rPr>
              <a:t>K</a:t>
            </a:r>
            <a:endParaRPr lang="pl-PL" sz="2400" b="1" dirty="0"/>
          </a:p>
          <a:p>
            <a:pPr marL="0" indent="0">
              <a:buNone/>
            </a:pPr>
            <a:endParaRPr lang="pl-PL" sz="2400" dirty="0"/>
          </a:p>
          <a:p>
            <a:pPr marL="0" indent="0">
              <a:buNone/>
            </a:pPr>
            <a:r>
              <a:rPr lang="pl-PL" sz="2400" dirty="0"/>
              <a:t>BOM v.2 (podejście etapowe)</a:t>
            </a:r>
          </a:p>
          <a:p>
            <a:r>
              <a:rPr lang="pl-PL" sz="2000" dirty="0" err="1"/>
              <a:t>Pre</a:t>
            </a:r>
            <a:r>
              <a:rPr lang="pl-PL" sz="2000" dirty="0"/>
              <a:t>-notyfikacja importu zwierząt i produktów w IPAFFS</a:t>
            </a:r>
          </a:p>
          <a:p>
            <a:r>
              <a:rPr lang="pl-PL" sz="2000" dirty="0"/>
              <a:t>Świadectwa zdrowia</a:t>
            </a:r>
          </a:p>
          <a:p>
            <a:r>
              <a:rPr lang="pl-PL" sz="2000" dirty="0"/>
              <a:t>Kontrole w wyznaczonych BIP/BCP</a:t>
            </a:r>
          </a:p>
          <a:p>
            <a:endParaRPr lang="en-US" sz="2400" b="1" dirty="0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14FC3B0B-698A-4336-A9C5-9D502994B0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13017" y="1574965"/>
            <a:ext cx="3816424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sz="2400" b="1" dirty="0"/>
              <a:t>Wymagania importowe </a:t>
            </a:r>
            <a:r>
              <a:rPr lang="pl-PL" sz="2400" b="1" dirty="0">
                <a:solidFill>
                  <a:schemeClr val="accent1">
                    <a:lumMod val="75000"/>
                  </a:schemeClr>
                </a:solidFill>
              </a:rPr>
              <a:t>E</a:t>
            </a:r>
            <a:r>
              <a:rPr lang="pl-PL" sz="2400" b="1" dirty="0">
                <a:solidFill>
                  <a:srgbClr val="FFFF00"/>
                </a:solidFill>
              </a:rPr>
              <a:t>U</a:t>
            </a:r>
            <a:endParaRPr lang="pl-PL" sz="2400" b="1" dirty="0"/>
          </a:p>
          <a:p>
            <a:pPr marL="0" indent="0">
              <a:buNone/>
            </a:pPr>
            <a:endParaRPr lang="pl-PL" sz="2400" dirty="0"/>
          </a:p>
          <a:p>
            <a:pPr marL="0" indent="0">
              <a:buNone/>
            </a:pPr>
            <a:r>
              <a:rPr lang="pl-PL" sz="2400" dirty="0"/>
              <a:t>Rozporządzenia UE (od 01.01.2021)</a:t>
            </a:r>
          </a:p>
          <a:p>
            <a:r>
              <a:rPr lang="pl-PL" sz="2000" dirty="0" err="1"/>
              <a:t>Pre</a:t>
            </a:r>
            <a:r>
              <a:rPr lang="pl-PL" sz="2000" dirty="0"/>
              <a:t>-notyfikacja importu zwierząt i produktów w TRACES.NT</a:t>
            </a:r>
          </a:p>
          <a:p>
            <a:r>
              <a:rPr lang="pl-PL" sz="2000" dirty="0"/>
              <a:t>Świadectwa zdrowia UE</a:t>
            </a:r>
          </a:p>
          <a:p>
            <a:r>
              <a:rPr lang="pl-PL" sz="2000" dirty="0"/>
              <a:t>Zakłady zatwierdzone na rynek UE</a:t>
            </a:r>
          </a:p>
          <a:p>
            <a:r>
              <a:rPr lang="pl-PL" sz="2000" dirty="0"/>
              <a:t>Kontrole w wyznaczonych BIP/BCP</a:t>
            </a:r>
          </a:p>
          <a:p>
            <a:endParaRPr lang="en-US" sz="2400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E1A425F9-FBF3-4947-A236-FFFD999517B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43900" y="0"/>
            <a:ext cx="1000100" cy="101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312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0E6B0C4-4F64-48A2-9705-B7E482C0B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/>
              <a:t>Import zwierząt i produktów do UE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0239213B-01ED-4190-91A3-2E3335C8CA7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43900" y="0"/>
            <a:ext cx="1000100" cy="101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680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3">
            <a:extLst>
              <a:ext uri="{FF2B5EF4-FFF2-40B4-BE49-F238E27FC236}">
                <a16:creationId xmlns:a16="http://schemas.microsoft.com/office/drawing/2014/main" id="{C4A6C61E-5ED9-437F-8695-235141DB7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Wymiana handlowa towarami</a:t>
            </a:r>
          </a:p>
        </p:txBody>
      </p:sp>
      <p:sp>
        <p:nvSpPr>
          <p:cNvPr id="11" name="Symbol zastępczy zawartości 10">
            <a:extLst>
              <a:ext uri="{FF2B5EF4-FFF2-40B4-BE49-F238E27FC236}">
                <a16:creationId xmlns:a16="http://schemas.microsoft.com/office/drawing/2014/main" id="{8BF1F54B-446B-49C5-B804-7FAAF6F666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6923112" cy="748680"/>
          </a:xfrm>
        </p:spPr>
        <p:txBody>
          <a:bodyPr>
            <a:normAutofit fontScale="92500" lnSpcReduction="20000"/>
          </a:bodyPr>
          <a:lstStyle/>
          <a:p>
            <a:r>
              <a:rPr lang="pl-PL" sz="18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Produkty importowane z Wielkiej Brytanii do Polski (dane </a:t>
            </a:r>
            <a:r>
              <a:rPr lang="pl-PL" sz="1800" i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MRiRW</a:t>
            </a:r>
            <a:r>
              <a:rPr lang="pl-PL" sz="18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): mięso wieprzowe, ryby świeże, produkty używane do karmienia zwierząt, produkty mleczne, mięso drobiowe, mięso wołowe</a:t>
            </a:r>
            <a:endParaRPr lang="pl-PL" dirty="0"/>
          </a:p>
        </p:txBody>
      </p:sp>
      <p:graphicFrame>
        <p:nvGraphicFramePr>
          <p:cNvPr id="16" name="Symbol zastępczy zawartości 15">
            <a:extLst>
              <a:ext uri="{FF2B5EF4-FFF2-40B4-BE49-F238E27FC236}">
                <a16:creationId xmlns:a16="http://schemas.microsoft.com/office/drawing/2014/main" id="{E873A671-86E9-4547-9D92-A80610676E4A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708984739"/>
              </p:ext>
            </p:extLst>
          </p:nvPr>
        </p:nvGraphicFramePr>
        <p:xfrm>
          <a:off x="781391" y="2360232"/>
          <a:ext cx="6624735" cy="434488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99249">
                  <a:extLst>
                    <a:ext uri="{9D8B030D-6E8A-4147-A177-3AD203B41FA5}">
                      <a16:colId xmlns:a16="http://schemas.microsoft.com/office/drawing/2014/main" val="154793479"/>
                    </a:ext>
                  </a:extLst>
                </a:gridCol>
                <a:gridCol w="2199272">
                  <a:extLst>
                    <a:ext uri="{9D8B030D-6E8A-4147-A177-3AD203B41FA5}">
                      <a16:colId xmlns:a16="http://schemas.microsoft.com/office/drawing/2014/main" val="1873982707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571374336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3199669316"/>
                    </a:ext>
                  </a:extLst>
                </a:gridCol>
                <a:gridCol w="832169">
                  <a:extLst>
                    <a:ext uri="{9D8B030D-6E8A-4147-A177-3AD203B41FA5}">
                      <a16:colId xmlns:a16="http://schemas.microsoft.com/office/drawing/2014/main" val="663612116"/>
                    </a:ext>
                  </a:extLst>
                </a:gridCol>
                <a:gridCol w="921837">
                  <a:extLst>
                    <a:ext uri="{9D8B030D-6E8A-4147-A177-3AD203B41FA5}">
                      <a16:colId xmlns:a16="http://schemas.microsoft.com/office/drawing/2014/main" val="2813436991"/>
                    </a:ext>
                  </a:extLst>
                </a:gridCol>
              </a:tblGrid>
              <a:tr h="3329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CN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Nazwa towaru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Wartość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[tys. EUR]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 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dirty="0">
                          <a:effectLst/>
                        </a:rPr>
                        <a:t>Wolumen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dirty="0">
                          <a:effectLst/>
                        </a:rPr>
                        <a:t>[tony]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dirty="0">
                          <a:effectLst/>
                        </a:rPr>
                        <a:t> </a:t>
                      </a:r>
                      <a:endParaRPr lang="pl-PL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7062200"/>
                  </a:ext>
                </a:extLst>
              </a:tr>
              <a:tr h="1793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 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 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dirty="0">
                          <a:effectLst/>
                        </a:rPr>
                        <a:t>I-VIII 2019r.</a:t>
                      </a:r>
                      <a:endParaRPr lang="pl-PL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I-VIII 2020r*.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I-VIII 2019r.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I-VIII 2020r*.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extLst>
                  <a:ext uri="{0D108BD9-81ED-4DB2-BD59-A6C34878D82A}">
                    <a16:rowId xmlns:a16="http://schemas.microsoft.com/office/drawing/2014/main" val="1168351601"/>
                  </a:ext>
                </a:extLst>
              </a:tr>
              <a:tr h="255100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dirty="0">
                          <a:effectLst/>
                        </a:rPr>
                        <a:t>RAZEM   (</a:t>
                      </a:r>
                      <a:r>
                        <a:rPr kumimoji="0" lang="pl-PL" sz="1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CN 0101 do 2403)</a:t>
                      </a:r>
                    </a:p>
                  </a:txBody>
                  <a:tcPr marL="20759" marR="20759" marT="0" marB="0" anchor="b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144 763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187 218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 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 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extLst>
                  <a:ext uri="{0D108BD9-81ED-4DB2-BD59-A6C34878D82A}">
                    <a16:rowId xmlns:a16="http://schemas.microsoft.com/office/drawing/2014/main" val="4172685582"/>
                  </a:ext>
                </a:extLst>
              </a:tr>
              <a:tr h="3009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0203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dirty="0">
                          <a:effectLst/>
                        </a:rPr>
                        <a:t>Mięso wieprzowe świeże, chłodzone lub mrożone</a:t>
                      </a:r>
                      <a:endParaRPr lang="pl-PL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38 688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41 771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dirty="0">
                          <a:effectLst/>
                        </a:rPr>
                        <a:t>15 804</a:t>
                      </a:r>
                      <a:endParaRPr lang="pl-PL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17 221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extLst>
                  <a:ext uri="{0D108BD9-81ED-4DB2-BD59-A6C34878D82A}">
                    <a16:rowId xmlns:a16="http://schemas.microsoft.com/office/drawing/2014/main" val="537210114"/>
                  </a:ext>
                </a:extLst>
              </a:tr>
              <a:tr h="4207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dirty="0">
                          <a:effectLst/>
                        </a:rPr>
                        <a:t>0302</a:t>
                      </a:r>
                      <a:endParaRPr lang="pl-PL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Ryby świeże lub chłodzone, z wyjątkiem filetów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28 033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35 811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4 418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6 130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extLst>
                  <a:ext uri="{0D108BD9-81ED-4DB2-BD59-A6C34878D82A}">
                    <a16:rowId xmlns:a16="http://schemas.microsoft.com/office/drawing/2014/main" val="2445846699"/>
                  </a:ext>
                </a:extLst>
              </a:tr>
              <a:tr h="2401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dirty="0">
                          <a:effectLst/>
                        </a:rPr>
                        <a:t>2309</a:t>
                      </a:r>
                      <a:endParaRPr lang="pl-PL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dirty="0">
                          <a:effectLst/>
                        </a:rPr>
                        <a:t>Produkty używane do karmienia zwierząt</a:t>
                      </a:r>
                      <a:endParaRPr lang="pl-PL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18 384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27 727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12 582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10 905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extLst>
                  <a:ext uri="{0D108BD9-81ED-4DB2-BD59-A6C34878D82A}">
                    <a16:rowId xmlns:a16="http://schemas.microsoft.com/office/drawing/2014/main" val="2759207915"/>
                  </a:ext>
                </a:extLst>
              </a:tr>
              <a:tr h="1793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0402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Mleko i śmietana, zagęszczone 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2 625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18 875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2 512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7 914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extLst>
                  <a:ext uri="{0D108BD9-81ED-4DB2-BD59-A6C34878D82A}">
                    <a16:rowId xmlns:a16="http://schemas.microsoft.com/office/drawing/2014/main" val="44675562"/>
                  </a:ext>
                </a:extLst>
              </a:tr>
              <a:tr h="3617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0207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dirty="0">
                          <a:effectLst/>
                        </a:rPr>
                        <a:t>Mięso i jadalne podroby z drobiu z pozycji nr 0105,</a:t>
                      </a:r>
                      <a:endParaRPr lang="pl-PL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9 978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7 814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5 486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4 680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extLst>
                  <a:ext uri="{0D108BD9-81ED-4DB2-BD59-A6C34878D82A}">
                    <a16:rowId xmlns:a16="http://schemas.microsoft.com/office/drawing/2014/main" val="436844224"/>
                  </a:ext>
                </a:extLst>
              </a:tr>
              <a:tr h="1185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0406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Sery i twarogi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3 859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5 962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846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1 451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extLst>
                  <a:ext uri="{0D108BD9-81ED-4DB2-BD59-A6C34878D82A}">
                    <a16:rowId xmlns:a16="http://schemas.microsoft.com/office/drawing/2014/main" val="648305462"/>
                  </a:ext>
                </a:extLst>
              </a:tr>
              <a:tr h="2401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0201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Mięso wołowe świeże lub chłodzone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7 240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5 496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2 445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1 884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extLst>
                  <a:ext uri="{0D108BD9-81ED-4DB2-BD59-A6C34878D82A}">
                    <a16:rowId xmlns:a16="http://schemas.microsoft.com/office/drawing/2014/main" val="3799471920"/>
                  </a:ext>
                </a:extLst>
              </a:tr>
              <a:tr h="4225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0404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Serwatka, nawet zagęszczona, lub zawierająca dodatek cukru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406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5 412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284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2 426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extLst>
                  <a:ext uri="{0D108BD9-81ED-4DB2-BD59-A6C34878D82A}">
                    <a16:rowId xmlns:a16="http://schemas.microsoft.com/office/drawing/2014/main" val="1813458966"/>
                  </a:ext>
                </a:extLst>
              </a:tr>
              <a:tr h="3009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0405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Masło oraz inne tłuszcze otrzymywanie z mleka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2 413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>
                          <a:effectLst/>
                        </a:rPr>
                        <a:t>5 194</a:t>
                      </a:r>
                      <a:endParaRPr lang="pl-P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dirty="0">
                          <a:effectLst/>
                        </a:rPr>
                        <a:t>539</a:t>
                      </a:r>
                      <a:endParaRPr lang="pl-PL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dirty="0">
                          <a:effectLst/>
                        </a:rPr>
                        <a:t>1 038</a:t>
                      </a:r>
                      <a:endParaRPr lang="pl-PL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759" marR="20759" marT="0" marB="0" anchor="b"/>
                </a:tc>
                <a:extLst>
                  <a:ext uri="{0D108BD9-81ED-4DB2-BD59-A6C34878D82A}">
                    <a16:rowId xmlns:a16="http://schemas.microsoft.com/office/drawing/2014/main" val="1480907051"/>
                  </a:ext>
                </a:extLst>
              </a:tr>
            </a:tbl>
          </a:graphicData>
        </a:graphic>
      </p:graphicFrame>
      <p:pic>
        <p:nvPicPr>
          <p:cNvPr id="18" name="Obraz 17">
            <a:extLst>
              <a:ext uri="{FF2B5EF4-FFF2-40B4-BE49-F238E27FC236}">
                <a16:creationId xmlns:a16="http://schemas.microsoft.com/office/drawing/2014/main" id="{4C57B1E2-7849-4DCC-998F-D5837243A3A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43900" y="1"/>
            <a:ext cx="1000100" cy="101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133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2DA7E0E0-DF45-4FF2-AEDE-A22BC57A7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Wymiana handlowa towarami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7A8AC7F2-CBC5-455B-A462-654AC39FB9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5776" y="1609416"/>
            <a:ext cx="5140424" cy="48463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400" dirty="0">
                <a:solidFill>
                  <a:schemeClr val="accent3">
                    <a:lumMod val="50000"/>
                  </a:schemeClr>
                </a:solidFill>
              </a:rPr>
              <a:t>Od </a:t>
            </a:r>
            <a:r>
              <a:rPr lang="pl-PL" sz="2400" b="1" dirty="0">
                <a:solidFill>
                  <a:schemeClr val="accent3">
                    <a:lumMod val="50000"/>
                  </a:schemeClr>
                </a:solidFill>
              </a:rPr>
              <a:t>1 stycznia 2021 r. </a:t>
            </a:r>
            <a:r>
              <a:rPr lang="pl-PL" sz="2400" dirty="0">
                <a:solidFill>
                  <a:schemeClr val="accent3">
                    <a:lumMod val="50000"/>
                  </a:schemeClr>
                </a:solidFill>
              </a:rPr>
              <a:t>unijne przedsiębiorstwa, które obecnie kupują towary z Wielkiej Brytanii i wprowadzają je na rynek UE, staną się importerami, a te, które obecnie dystrybuują produkty do Wielkiej Brytanii, eksporterami. Oznacza to, że przedsiębiorcy będą musieli przestrzegać nowych wymagań zgodnie z obowiązującymi przepisami unijnymi i brytyjskimi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0232BE45-652A-49F0-8796-C8874B8725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36" y="2636912"/>
            <a:ext cx="1109869" cy="1143000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7FF472F1-629F-455A-A77D-783CF004987A}"/>
              </a:ext>
            </a:extLst>
          </p:cNvPr>
          <p:cNvSpPr txBox="1"/>
          <p:nvPr/>
        </p:nvSpPr>
        <p:spPr>
          <a:xfrm>
            <a:off x="323528" y="4073275"/>
            <a:ext cx="208823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b="1" dirty="0">
                <a:solidFill>
                  <a:schemeClr val="accent3">
                    <a:lumMod val="50000"/>
                  </a:schemeClr>
                </a:solidFill>
              </a:rPr>
              <a:t>Wymagania dla importerów/ eksporterów 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44100834-8B2F-427E-B239-A806270E4C0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43900" y="0"/>
            <a:ext cx="1000100" cy="101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0917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534FA31-AFEE-4EA4-817C-15DC67FC6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Wymiana handlowa towarami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F7A0E9B-5844-4EC6-8B69-2773DDA1E4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7744" y="1658021"/>
            <a:ext cx="5442697" cy="484632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sz="2400" dirty="0">
                <a:solidFill>
                  <a:schemeClr val="accent3">
                    <a:lumMod val="50000"/>
                  </a:schemeClr>
                </a:solidFill>
              </a:rPr>
              <a:t>Od </a:t>
            </a:r>
            <a:r>
              <a:rPr lang="pl-PL" sz="2400" b="1" dirty="0">
                <a:solidFill>
                  <a:schemeClr val="accent3">
                    <a:lumMod val="50000"/>
                  </a:schemeClr>
                </a:solidFill>
              </a:rPr>
              <a:t>1 stycznia 2021 r. </a:t>
            </a:r>
            <a:r>
              <a:rPr lang="pl-PL" sz="2400" dirty="0">
                <a:solidFill>
                  <a:schemeClr val="accent3">
                    <a:lumMod val="50000"/>
                  </a:schemeClr>
                </a:solidFill>
              </a:rPr>
              <a:t>przepisy celne wymagane prawem UE będą miały zastosowanie do wszystkich towarów wprowadzanych na obszar celny UE ze Zjednoczonego Królestwa lub wywożonych z UE do Wielkiej Brytanii. </a:t>
            </a:r>
          </a:p>
          <a:p>
            <a:pPr marL="0" indent="0">
              <a:buNone/>
            </a:pPr>
            <a:r>
              <a:rPr lang="pl-PL" sz="2400" dirty="0">
                <a:solidFill>
                  <a:schemeClr val="accent3">
                    <a:lumMod val="50000"/>
                  </a:schemeClr>
                </a:solidFill>
              </a:rPr>
              <a:t>Nawet jeśli między UE a Wielką Brytanią zostanie uzgodniona ambitna umowa handlowa, zapewniająca zerowe cła i zerowe kontyngenty towarowe, a także współpraca celna i regulacyjna, wszystkie produkty będące przedmiotem handlu między UE a Wielką Brytanią będą podlegały wszelkim stosownym kontrolom zgodności i kontrolom importu pod kątem bezpieczeństwa, zdrowia i innych celów polityk UE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C569466B-3DA0-4B40-876B-D986A06533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511" y="2271525"/>
            <a:ext cx="1242878" cy="1296144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1782A8CD-B65C-4273-B655-27B52C979F92}"/>
              </a:ext>
            </a:extLst>
          </p:cNvPr>
          <p:cNvSpPr txBox="1"/>
          <p:nvPr/>
        </p:nvSpPr>
        <p:spPr>
          <a:xfrm>
            <a:off x="457200" y="3762650"/>
            <a:ext cx="199960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b="1" dirty="0">
                <a:solidFill>
                  <a:schemeClr val="accent3">
                    <a:lumMod val="50000"/>
                  </a:schemeClr>
                </a:solidFill>
              </a:rPr>
              <a:t>Formalności celne, kontrole towarów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C3F5EDED-6231-4D91-90CE-04FE0B9A26B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43900" y="0"/>
            <a:ext cx="1000100" cy="101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1978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1">
            <a:extLst>
              <a:ext uri="{FF2B5EF4-FFF2-40B4-BE49-F238E27FC236}">
                <a16:creationId xmlns:a16="http://schemas.microsoft.com/office/drawing/2014/main" id="{720F8C07-4C65-46B0-9FDB-229864192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pl-PL" dirty="0"/>
              <a:t>Wymiana handlowa towarami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6B61EDF4-4567-46CD-BB43-367389C183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7744" y="1658021"/>
            <a:ext cx="5442697" cy="48463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dirty="0">
                <a:solidFill>
                  <a:schemeClr val="accent3">
                    <a:lumMod val="50000"/>
                  </a:schemeClr>
                </a:solidFill>
              </a:rPr>
              <a:t>Od 1 stycznia 2021 r. przepisy sanitarne i weterynaryjne (SPS) wymagane prawem UE będą miały zastosowanie do wszystkich towarów wprowadzanych na obszar celny UE ze Zjednoczonego Królestwa lub wywożonych z UE do Wielkiej Brytanii. </a:t>
            </a:r>
          </a:p>
          <a:p>
            <a:r>
              <a:rPr lang="pl-PL" sz="2000" dirty="0">
                <a:solidFill>
                  <a:schemeClr val="accent3">
                    <a:lumMod val="50000"/>
                  </a:schemeClr>
                </a:solidFill>
              </a:rPr>
              <a:t>Wstępne powiadomienie o imporcie w systemie TRACES.NT </a:t>
            </a:r>
          </a:p>
          <a:p>
            <a:r>
              <a:rPr lang="pl-PL" sz="2000" dirty="0">
                <a:solidFill>
                  <a:schemeClr val="accent3">
                    <a:lumMod val="50000"/>
                  </a:schemeClr>
                </a:solidFill>
              </a:rPr>
              <a:t>Import przez wyznaczone PKG / BCP </a:t>
            </a:r>
          </a:p>
          <a:p>
            <a:r>
              <a:rPr lang="pl-PL" sz="2000" dirty="0">
                <a:solidFill>
                  <a:schemeClr val="accent3">
                    <a:lumMod val="50000"/>
                  </a:schemeClr>
                </a:solidFill>
              </a:rPr>
              <a:t>Świadectwa weterynaryjne </a:t>
            </a:r>
          </a:p>
          <a:p>
            <a:r>
              <a:rPr lang="pl-PL" sz="2000" dirty="0">
                <a:solidFill>
                  <a:schemeClr val="accent3">
                    <a:lumMod val="50000"/>
                  </a:schemeClr>
                </a:solidFill>
              </a:rPr>
              <a:t>Zatwierdzone zakłady spoza UE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6A8F28AA-29AA-462B-8118-8433DADEE6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511" y="2271525"/>
            <a:ext cx="1242878" cy="1296144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4F890A50-9EAE-45A2-82F9-903272995860}"/>
              </a:ext>
            </a:extLst>
          </p:cNvPr>
          <p:cNvSpPr txBox="1"/>
          <p:nvPr/>
        </p:nvSpPr>
        <p:spPr>
          <a:xfrm>
            <a:off x="457200" y="3775989"/>
            <a:ext cx="150418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b="1" dirty="0">
                <a:solidFill>
                  <a:schemeClr val="accent3">
                    <a:lumMod val="50000"/>
                  </a:schemeClr>
                </a:solidFill>
              </a:rPr>
              <a:t>Kontrole towarów, kontrole SPS</a:t>
            </a:r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2B700F2D-370B-40CB-8C9C-21E79B32521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43900" y="0"/>
            <a:ext cx="1000100" cy="101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5621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476CD40-FBAB-46E3-80F6-65B459098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Wymiana handlowa towarami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CACC316-82BE-4A93-B7B7-64E2448D9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7784" y="1609416"/>
            <a:ext cx="5068416" cy="484632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pl-PL" sz="2200" dirty="0">
                <a:solidFill>
                  <a:schemeClr val="accent3">
                    <a:lumMod val="50000"/>
                  </a:schemeClr>
                </a:solidFill>
              </a:rPr>
              <a:t>Od </a:t>
            </a:r>
            <a:r>
              <a:rPr lang="pl-PL" sz="2200" b="1" dirty="0">
                <a:solidFill>
                  <a:schemeClr val="accent3">
                    <a:lumMod val="50000"/>
                  </a:schemeClr>
                </a:solidFill>
              </a:rPr>
              <a:t>1 stycznia 2021 r. </a:t>
            </a:r>
            <a:r>
              <a:rPr lang="pl-PL" sz="2200" dirty="0">
                <a:solidFill>
                  <a:schemeClr val="accent3">
                    <a:lumMod val="50000"/>
                  </a:schemeClr>
                </a:solidFill>
              </a:rPr>
              <a:t>pozwolenia na dopuszczenie do obrotu wydane przez władze Zjednoczonego Królestwa nie będą już ważne na wprowadzanie produktów do obrotu w Unii.</a:t>
            </a:r>
          </a:p>
          <a:p>
            <a:pPr marL="0" indent="0">
              <a:buNone/>
            </a:pPr>
            <a:r>
              <a:rPr lang="pl-PL" sz="2200" dirty="0">
                <a:solidFill>
                  <a:schemeClr val="accent3">
                    <a:lumMod val="50000"/>
                  </a:schemeClr>
                </a:solidFill>
              </a:rPr>
              <a:t>Podobnie oznakowania lub etykietowanie towarów wprowadzanych do obrotu w Unii, które odnoszą się do organów lub osób mających siedzibę w Zjednoczonym Królestwie, nie będą już zgodne z wymogami unijnymi dotyczącymi etykietowania.</a:t>
            </a:r>
          </a:p>
          <a:p>
            <a:pPr marL="0" indent="0">
              <a:buNone/>
            </a:pPr>
            <a:r>
              <a:rPr lang="pl-PL" sz="2200" i="1" dirty="0">
                <a:solidFill>
                  <a:schemeClr val="accent3">
                    <a:lumMod val="50000"/>
                  </a:schemeClr>
                </a:solidFill>
              </a:rPr>
              <a:t>NA PRZYKŁAD. Znak zdrowotności lub znak identyfikacyjny nie ma już zawierać skrótu „WE”, ale ma zawierać nazwę kraju (w całości lub z dwuliterowym kodem ISO), w którym znajduje się zakład (UK), oraz numer zatwierdzenia tego zakładu</a:t>
            </a:r>
            <a:endParaRPr lang="pl-PL" sz="1900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9726CABB-614C-4862-9447-9AC9374EE4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2028301"/>
            <a:ext cx="1080120" cy="1015635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F3A635C1-8C19-4ACF-A926-64B7C6825A70}"/>
              </a:ext>
            </a:extLst>
          </p:cNvPr>
          <p:cNvSpPr txBox="1"/>
          <p:nvPr/>
        </p:nvSpPr>
        <p:spPr>
          <a:xfrm>
            <a:off x="395536" y="3190312"/>
            <a:ext cx="223224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b="1" dirty="0">
                <a:solidFill>
                  <a:schemeClr val="accent3">
                    <a:lumMod val="50000"/>
                  </a:schemeClr>
                </a:solidFill>
              </a:rPr>
              <a:t>Certyfikaty, oznakowanie, etykiety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883F5DE5-712A-43C0-8772-DCA6D13904B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43900" y="0"/>
            <a:ext cx="1000100" cy="101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5851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30548D-744F-42BE-BF37-53339147F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Wymiana handlowa towarami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5D1899D-375D-43C1-9E2E-DA288E56BE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5776" y="1609416"/>
            <a:ext cx="5140424" cy="4846320"/>
          </a:xfrm>
        </p:spPr>
        <p:txBody>
          <a:bodyPr>
            <a:norm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1900" dirty="0">
                <a:solidFill>
                  <a:schemeClr val="accent3">
                    <a:lumMod val="50000"/>
                  </a:schemeClr>
                </a:solidFill>
              </a:rPr>
              <a:t>Od </a:t>
            </a:r>
            <a:r>
              <a:rPr lang="pl-PL" sz="1900" b="1" dirty="0">
                <a:solidFill>
                  <a:schemeClr val="accent3">
                    <a:lumMod val="50000"/>
                  </a:schemeClr>
                </a:solidFill>
              </a:rPr>
              <a:t>1 stycznia 2021 r. </a:t>
            </a:r>
            <a:r>
              <a:rPr lang="pl-PL" sz="1900" dirty="0">
                <a:solidFill>
                  <a:schemeClr val="accent3">
                    <a:lumMod val="50000"/>
                  </a:schemeClr>
                </a:solidFill>
              </a:rPr>
              <a:t>Wielka Brytania nie będzie już objęta unijnymi przepisami dotyczącymi uznawania kwalifikacji zawodowych. Obywatele Zjednoczonego Królestwa, niezależnie od tego, gdzie uzyskali kwalifikacje, oraz obywatele UE posiadający kwalifikacje uzyskane w Zjednoczonym Królestwie będą musieli je formalnie potwierdzić w odpowiednim państwie członkowskim na podstawie przepisów tego kraju dotyczących uznawania kwalifikacji uzyskanych w państwie trzecim. </a:t>
            </a:r>
            <a:r>
              <a:rPr lang="pl-PL" sz="1900" i="1" dirty="0">
                <a:solidFill>
                  <a:schemeClr val="accent3">
                    <a:lumMod val="50000"/>
                  </a:schemeClr>
                </a:solidFill>
              </a:rPr>
              <a:t>NA PRZYKŁAD. Świadectwo kwalifikacji w zakresie dobrostanu zwierząt podczas uboju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E662B2F1-15CB-4684-B6F0-AE3623CC9E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051" y="2624620"/>
            <a:ext cx="1296144" cy="126158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5A85D1B2-73C0-41FE-BF62-E130D8400A3B}"/>
              </a:ext>
            </a:extLst>
          </p:cNvPr>
          <p:cNvSpPr txBox="1"/>
          <p:nvPr/>
        </p:nvSpPr>
        <p:spPr>
          <a:xfrm>
            <a:off x="453681" y="4032576"/>
            <a:ext cx="228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b="1" dirty="0">
                <a:solidFill>
                  <a:schemeClr val="accent3">
                    <a:lumMod val="50000"/>
                  </a:schemeClr>
                </a:solidFill>
              </a:rPr>
              <a:t>Kwalifikacje zawodowe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81CC93DD-4CDE-4FAC-84A9-5B3AB2AA704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43900" y="0"/>
            <a:ext cx="1000100" cy="101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9155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7CFD29A1-29B8-49CC-A0BA-CDB336EE7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/>
              <a:t>Eksport zwierząt i produktów z UE do wielkiej Brytanii</a:t>
            </a:r>
            <a:br>
              <a:rPr lang="pl-PL" dirty="0"/>
            </a:br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F6602DDD-149E-44F6-8244-22D655BB783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43900" y="0"/>
            <a:ext cx="1000100" cy="101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550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A18D112F-2042-4F09-8D62-06EF6DB6D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Eksport zwierząt i produktów z UE do wielkiej Brytanii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F8EED422-9699-45F4-BFC7-AF2983170B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>
              <a:lnSpc>
                <a:spcPct val="107000"/>
              </a:lnSpc>
            </a:pPr>
            <a:r>
              <a:rPr lang="pl-PL" sz="2200" dirty="0"/>
              <a:t>Wielka Brytania jest 2. odbiorcą polskiego mięsa drobiowego (14% wartości eksportu), 5. odbiorcą polskiego mięsa wieprzowego (7% wartości eksportu), 5. odbiorcą polskiego mięsa wołowego świeżego (6% wartości eksportu), 1. odbiorcą polskich maślanek i jogurtów, 4. odbiorcą polskiego surowego mleka i śmietany i 5. odbiorcą polskich serów i twarogów</a:t>
            </a:r>
          </a:p>
          <a:p>
            <a:pPr marL="457200">
              <a:lnSpc>
                <a:spcPct val="107000"/>
              </a:lnSpc>
            </a:pPr>
            <a:endParaRPr lang="pl-PL" sz="2200" dirty="0"/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pl-PL" sz="2200" dirty="0"/>
              <a:t>Produkty eksportowane z Polski do Wielkiej Brytanii (dane </a:t>
            </a:r>
            <a:r>
              <a:rPr lang="pl-PL" sz="2200" dirty="0" err="1"/>
              <a:t>MRiRW</a:t>
            </a:r>
            <a:r>
              <a:rPr lang="pl-PL" sz="2200" dirty="0"/>
              <a:t>) to: kiełbasy i produkty mięsne (CN 1602, 1601, 0210), mięso drobiowe (CN 0207), konserwy rybne (CN 1604), mięso wołowe (CN 0201), produkty używane do karmienia zwierząt (CN 2309), mięso wieprzowe (CN 0203), sery i twarogi (CN 0406) </a:t>
            </a:r>
          </a:p>
          <a:p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3E24BCCE-A667-42F4-8533-8F93B17B677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43900" y="1"/>
            <a:ext cx="1000100" cy="101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343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7126D95F-051C-45D0-A572-901EB3852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Eksport zwierząt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58BE62CF-9DCC-4EFA-9F03-AB64B3DBE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1720" y="1609416"/>
            <a:ext cx="5644480" cy="4928544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07000"/>
              </a:lnSpc>
              <a:spcBef>
                <a:spcPts val="1500"/>
              </a:spcBef>
              <a:spcAft>
                <a:spcPts val="1500"/>
              </a:spcAft>
              <a:buNone/>
            </a:pPr>
            <a:r>
              <a:rPr lang="pl-PL" sz="2900" dirty="0"/>
              <a:t>Od </a:t>
            </a:r>
            <a:r>
              <a:rPr lang="pl-PL" sz="2900" b="1" dirty="0"/>
              <a:t>1 stycznia 2021 r. </a:t>
            </a:r>
            <a:r>
              <a:rPr lang="pl-PL" sz="2900" dirty="0"/>
              <a:t>żywe</a:t>
            </a:r>
            <a:r>
              <a:rPr lang="pl-PL" sz="2900" b="1" dirty="0"/>
              <a:t> </a:t>
            </a:r>
            <a:r>
              <a:rPr lang="pl-PL" sz="2900" dirty="0"/>
              <a:t>zwierzęta, w tym koniowate i materiał biologiczny eksportowane z UE, będą podlegać nowym kontrolom importowym (przez APHA) w miejscu przeznaczenia (do końca czerwca 2021 r.).</a:t>
            </a:r>
          </a:p>
          <a:p>
            <a:pPr marL="0" indent="0">
              <a:lnSpc>
                <a:spcPct val="107000"/>
              </a:lnSpc>
              <a:spcBef>
                <a:spcPts val="1500"/>
              </a:spcBef>
              <a:spcAft>
                <a:spcPts val="1500"/>
              </a:spcAft>
              <a:buNone/>
            </a:pPr>
            <a:r>
              <a:rPr lang="pl-PL" sz="2900" dirty="0"/>
              <a:t>Przesyłka zwierząt musi być:</a:t>
            </a:r>
          </a:p>
          <a:p>
            <a:pPr>
              <a:lnSpc>
                <a:spcPct val="107000"/>
              </a:lnSpc>
              <a:spcBef>
                <a:spcPts val="1500"/>
              </a:spcBef>
              <a:spcAft>
                <a:spcPts val="1500"/>
              </a:spcAft>
            </a:pPr>
            <a:r>
              <a:rPr lang="pl-PL" sz="2900" dirty="0"/>
              <a:t>zaopatrzona w eksportowe świadectwo zdrowia zamiast świadectwa zdrowia zwierząt w handlu wewnątrz UE</a:t>
            </a:r>
          </a:p>
          <a:p>
            <a:pPr>
              <a:lnSpc>
                <a:spcPct val="107000"/>
              </a:lnSpc>
              <a:spcBef>
                <a:spcPts val="1500"/>
              </a:spcBef>
              <a:spcAft>
                <a:spcPts val="1500"/>
              </a:spcAft>
            </a:pPr>
            <a:r>
              <a:rPr lang="pl-PL" sz="2900" dirty="0"/>
              <a:t>uprzednio zgłoszona przez importera za pomocą IPAFFS co najmniej jeden dzień roboczy przed spodziewanym czasem przybycia do punktu wejścia</a:t>
            </a:r>
            <a:endParaRPr lang="pl-PL" dirty="0"/>
          </a:p>
        </p:txBody>
      </p:sp>
      <p:pic>
        <p:nvPicPr>
          <p:cNvPr id="21" name="Grafika 4" descr="Kogut">
            <a:extLst>
              <a:ext uri="{FF2B5EF4-FFF2-40B4-BE49-F238E27FC236}">
                <a16:creationId xmlns:a16="http://schemas.microsoft.com/office/drawing/2014/main" id="{3E09D2E5-B68B-4824-8454-3274C49A96A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3568" y="4170784"/>
            <a:ext cx="914400" cy="914400"/>
          </a:xfrm>
          <a:prstGeom prst="rect">
            <a:avLst/>
          </a:prstGeom>
        </p:spPr>
      </p:pic>
      <p:pic>
        <p:nvPicPr>
          <p:cNvPr id="22" name="Grafika 3" descr="Świnia">
            <a:extLst>
              <a:ext uri="{FF2B5EF4-FFF2-40B4-BE49-F238E27FC236}">
                <a16:creationId xmlns:a16="http://schemas.microsoft.com/office/drawing/2014/main" id="{FE05DEF1-8617-4E25-9B4E-FA0AD09BFA0A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3568" y="3283154"/>
            <a:ext cx="914400" cy="914400"/>
          </a:xfrm>
          <a:prstGeom prst="rect">
            <a:avLst/>
          </a:prstGeom>
        </p:spPr>
      </p:pic>
      <p:pic>
        <p:nvPicPr>
          <p:cNvPr id="23" name="Grafika 5" descr="Pisklę">
            <a:extLst>
              <a:ext uri="{FF2B5EF4-FFF2-40B4-BE49-F238E27FC236}">
                <a16:creationId xmlns:a16="http://schemas.microsoft.com/office/drawing/2014/main" id="{8AAC090A-C483-4F63-8F6D-268AFEBF1006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3568" y="2514600"/>
            <a:ext cx="914400" cy="914400"/>
          </a:xfrm>
          <a:prstGeom prst="rect">
            <a:avLst/>
          </a:prstGeom>
        </p:spPr>
      </p:pic>
      <p:pic>
        <p:nvPicPr>
          <p:cNvPr id="24" name="Grafika 2" descr="Koń">
            <a:extLst>
              <a:ext uri="{FF2B5EF4-FFF2-40B4-BE49-F238E27FC236}">
                <a16:creationId xmlns:a16="http://schemas.microsoft.com/office/drawing/2014/main" id="{E9C25853-EC74-4FBA-8136-0860A0C352F4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18025" y="1609416"/>
            <a:ext cx="914400" cy="914400"/>
          </a:xfrm>
          <a:prstGeom prst="rect">
            <a:avLst/>
          </a:prstGeom>
        </p:spPr>
      </p:pic>
      <p:grpSp>
        <p:nvGrpSpPr>
          <p:cNvPr id="28" name="Grupa 27">
            <a:extLst>
              <a:ext uri="{FF2B5EF4-FFF2-40B4-BE49-F238E27FC236}">
                <a16:creationId xmlns:a16="http://schemas.microsoft.com/office/drawing/2014/main" id="{54C64562-6759-4727-B2F2-0E3735BB8A76}"/>
              </a:ext>
            </a:extLst>
          </p:cNvPr>
          <p:cNvGrpSpPr/>
          <p:nvPr/>
        </p:nvGrpSpPr>
        <p:grpSpPr>
          <a:xfrm>
            <a:off x="674511" y="1588975"/>
            <a:ext cx="948857" cy="4410609"/>
            <a:chOff x="674511" y="1588975"/>
            <a:chExt cx="948857" cy="4410609"/>
          </a:xfrm>
        </p:grpSpPr>
        <p:pic>
          <p:nvPicPr>
            <p:cNvPr id="13" name="Grafika 1" descr="Byk">
              <a:extLst>
                <a:ext uri="{FF2B5EF4-FFF2-40B4-BE49-F238E27FC236}">
                  <a16:creationId xmlns:a16="http://schemas.microsoft.com/office/drawing/2014/main" id="{63B960BB-390A-44D6-B1FF-775FCCA986FE}"/>
                </a:ext>
              </a:extLst>
            </p:cNvPr>
            <p:cNvPicPr/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83568" y="5085184"/>
              <a:ext cx="914400" cy="914400"/>
            </a:xfrm>
            <a:prstGeom prst="rect">
              <a:avLst/>
            </a:prstGeom>
          </p:spPr>
        </p:pic>
        <p:pic>
          <p:nvPicPr>
            <p:cNvPr id="25" name="Grafika 3" descr="Świnia">
              <a:extLst>
                <a:ext uri="{FF2B5EF4-FFF2-40B4-BE49-F238E27FC236}">
                  <a16:creationId xmlns:a16="http://schemas.microsoft.com/office/drawing/2014/main" id="{BDE93A67-9CDB-4031-A933-6D7BD9D7D036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74511" y="3262713"/>
              <a:ext cx="914400" cy="914400"/>
            </a:xfrm>
            <a:prstGeom prst="rect">
              <a:avLst/>
            </a:prstGeom>
          </p:spPr>
        </p:pic>
        <p:pic>
          <p:nvPicPr>
            <p:cNvPr id="26" name="Grafika 5" descr="Pisklę">
              <a:extLst>
                <a:ext uri="{FF2B5EF4-FFF2-40B4-BE49-F238E27FC236}">
                  <a16:creationId xmlns:a16="http://schemas.microsoft.com/office/drawing/2014/main" id="{BB3038CB-5A59-4B02-A715-9326041B4953}"/>
                </a:ext>
              </a:extLst>
            </p:cNvPr>
            <p:cNvPicPr/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74511" y="2494159"/>
              <a:ext cx="914400" cy="914400"/>
            </a:xfrm>
            <a:prstGeom prst="rect">
              <a:avLst/>
            </a:prstGeom>
          </p:spPr>
        </p:pic>
        <p:pic>
          <p:nvPicPr>
            <p:cNvPr id="27" name="Grafika 2" descr="Koń">
              <a:extLst>
                <a:ext uri="{FF2B5EF4-FFF2-40B4-BE49-F238E27FC236}">
                  <a16:creationId xmlns:a16="http://schemas.microsoft.com/office/drawing/2014/main" id="{1AC3C0B0-1A83-4615-842C-4A50BB6AFC00}"/>
                </a:ext>
              </a:extLst>
            </p:cNvPr>
            <p:cNvPicPr/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08968" y="1588975"/>
              <a:ext cx="914400" cy="914400"/>
            </a:xfrm>
            <a:prstGeom prst="rect">
              <a:avLst/>
            </a:prstGeom>
          </p:spPr>
        </p:pic>
      </p:grpSp>
      <p:pic>
        <p:nvPicPr>
          <p:cNvPr id="30" name="Obraz 29">
            <a:extLst>
              <a:ext uri="{FF2B5EF4-FFF2-40B4-BE49-F238E27FC236}">
                <a16:creationId xmlns:a16="http://schemas.microsoft.com/office/drawing/2014/main" id="{7592C311-4195-4B4D-8CD9-37F4E1E547CE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8143900" y="0"/>
            <a:ext cx="1000100" cy="101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2518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7126D95F-051C-45D0-A572-901EB3852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Eksport zwierząt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58BE62CF-9DCC-4EFA-9F03-AB64B3DBE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1720" y="1609416"/>
            <a:ext cx="5644480" cy="4928544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87000"/>
              </a:lnSpc>
              <a:spcAft>
                <a:spcPts val="375"/>
              </a:spcAft>
              <a:buSzPts val="1000"/>
              <a:buNone/>
              <a:tabLst>
                <a:tab pos="457200" algn="l"/>
              </a:tabLst>
            </a:pPr>
            <a:r>
              <a:rPr lang="pl-PL" sz="2400" dirty="0"/>
              <a:t>Od </a:t>
            </a:r>
            <a:r>
              <a:rPr lang="pl-PL" sz="2400" b="1" dirty="0"/>
              <a:t>1 lipca 2021 r. </a:t>
            </a:r>
            <a:r>
              <a:rPr lang="pl-PL" sz="2400" dirty="0"/>
              <a:t>żywe</a:t>
            </a:r>
            <a:r>
              <a:rPr lang="pl-PL" sz="2400" b="1" dirty="0"/>
              <a:t> </a:t>
            </a:r>
            <a:r>
              <a:rPr lang="pl-PL" sz="2400" dirty="0"/>
              <a:t>zwierzęta, w tym koniowate i materiał biologiczny importowany z UE, będą podlegać dodatkowym wymaganiom.</a:t>
            </a:r>
          </a:p>
          <a:p>
            <a:pPr marL="0" indent="0">
              <a:lnSpc>
                <a:spcPct val="87000"/>
              </a:lnSpc>
              <a:spcAft>
                <a:spcPts val="375"/>
              </a:spcAft>
              <a:buSzPts val="1000"/>
              <a:buNone/>
              <a:tabLst>
                <a:tab pos="457200" algn="l"/>
              </a:tabLst>
            </a:pPr>
            <a:endParaRPr lang="pl-PL" sz="2200" dirty="0"/>
          </a:p>
          <a:p>
            <a:pPr marL="0" indent="0">
              <a:lnSpc>
                <a:spcPct val="107000"/>
              </a:lnSpc>
              <a:spcBef>
                <a:spcPts val="1500"/>
              </a:spcBef>
              <a:spcAft>
                <a:spcPts val="1500"/>
              </a:spcAft>
              <a:buNone/>
            </a:pPr>
            <a:r>
              <a:rPr lang="pl-PL" sz="1600" dirty="0"/>
              <a:t>Przesyłka zwierząt musi być:</a:t>
            </a:r>
          </a:p>
          <a:p>
            <a:pPr>
              <a:lnSpc>
                <a:spcPct val="107000"/>
              </a:lnSpc>
              <a:spcBef>
                <a:spcPts val="1500"/>
              </a:spcBef>
              <a:spcAft>
                <a:spcPts val="1500"/>
              </a:spcAft>
            </a:pPr>
            <a:r>
              <a:rPr lang="pl-PL" sz="1600" dirty="0"/>
              <a:t>zaopatrzona w eksportowe świadectwo zdrowia w celu przeprowadzenia kontroli dokumentów</a:t>
            </a:r>
          </a:p>
          <a:p>
            <a:pPr>
              <a:lnSpc>
                <a:spcPct val="107000"/>
              </a:lnSpc>
              <a:spcBef>
                <a:spcPts val="1500"/>
              </a:spcBef>
              <a:spcAft>
                <a:spcPts val="1500"/>
              </a:spcAft>
            </a:pPr>
            <a:r>
              <a:rPr lang="pl-PL" sz="1600" dirty="0"/>
              <a:t>uprzednio zgłoszona przez importera za pomocą IPAFFS co najmniej jeden dzień roboczy przed spodziewanym czasem przybycia do punktu wejścia</a:t>
            </a:r>
          </a:p>
          <a:p>
            <a:pPr>
              <a:lnSpc>
                <a:spcPct val="107000"/>
              </a:lnSpc>
              <a:spcBef>
                <a:spcPts val="1500"/>
              </a:spcBef>
              <a:spcAft>
                <a:spcPts val="1500"/>
              </a:spcAft>
            </a:pPr>
            <a:r>
              <a:rPr lang="pl-PL" sz="1600" b="0" i="0" dirty="0">
                <a:solidFill>
                  <a:srgbClr val="000000"/>
                </a:solidFill>
                <a:effectLst/>
                <a:latin typeface="Roboto"/>
              </a:rPr>
              <a:t>wejść na terytorium UK w wyznaczonym BCP, aby poddać ją kontroli dokumentów, tożsamości i kontroli fizycznej</a:t>
            </a:r>
            <a:endParaRPr lang="pl-PL" sz="2200" dirty="0"/>
          </a:p>
        </p:txBody>
      </p:sp>
      <p:pic>
        <p:nvPicPr>
          <p:cNvPr id="21" name="Grafika 4" descr="Kogut">
            <a:extLst>
              <a:ext uri="{FF2B5EF4-FFF2-40B4-BE49-F238E27FC236}">
                <a16:creationId xmlns:a16="http://schemas.microsoft.com/office/drawing/2014/main" id="{3E09D2E5-B68B-4824-8454-3274C49A96A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3568" y="4170784"/>
            <a:ext cx="914400" cy="914400"/>
          </a:xfrm>
          <a:prstGeom prst="rect">
            <a:avLst/>
          </a:prstGeom>
        </p:spPr>
      </p:pic>
      <p:pic>
        <p:nvPicPr>
          <p:cNvPr id="22" name="Grafika 3" descr="Świnia">
            <a:extLst>
              <a:ext uri="{FF2B5EF4-FFF2-40B4-BE49-F238E27FC236}">
                <a16:creationId xmlns:a16="http://schemas.microsoft.com/office/drawing/2014/main" id="{FE05DEF1-8617-4E25-9B4E-FA0AD09BFA0A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3568" y="3283154"/>
            <a:ext cx="914400" cy="914400"/>
          </a:xfrm>
          <a:prstGeom prst="rect">
            <a:avLst/>
          </a:prstGeom>
        </p:spPr>
      </p:pic>
      <p:pic>
        <p:nvPicPr>
          <p:cNvPr id="23" name="Grafika 5" descr="Pisklę">
            <a:extLst>
              <a:ext uri="{FF2B5EF4-FFF2-40B4-BE49-F238E27FC236}">
                <a16:creationId xmlns:a16="http://schemas.microsoft.com/office/drawing/2014/main" id="{8AAC090A-C483-4F63-8F6D-268AFEBF1006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3568" y="2514600"/>
            <a:ext cx="914400" cy="914400"/>
          </a:xfrm>
          <a:prstGeom prst="rect">
            <a:avLst/>
          </a:prstGeom>
        </p:spPr>
      </p:pic>
      <p:pic>
        <p:nvPicPr>
          <p:cNvPr id="24" name="Grafika 2" descr="Koń">
            <a:extLst>
              <a:ext uri="{FF2B5EF4-FFF2-40B4-BE49-F238E27FC236}">
                <a16:creationId xmlns:a16="http://schemas.microsoft.com/office/drawing/2014/main" id="{E9C25853-EC74-4FBA-8136-0860A0C352F4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18025" y="1609416"/>
            <a:ext cx="914400" cy="914400"/>
          </a:xfrm>
          <a:prstGeom prst="rect">
            <a:avLst/>
          </a:prstGeom>
        </p:spPr>
      </p:pic>
      <p:grpSp>
        <p:nvGrpSpPr>
          <p:cNvPr id="28" name="Grupa 27">
            <a:extLst>
              <a:ext uri="{FF2B5EF4-FFF2-40B4-BE49-F238E27FC236}">
                <a16:creationId xmlns:a16="http://schemas.microsoft.com/office/drawing/2014/main" id="{54C64562-6759-4727-B2F2-0E3735BB8A76}"/>
              </a:ext>
            </a:extLst>
          </p:cNvPr>
          <p:cNvGrpSpPr/>
          <p:nvPr/>
        </p:nvGrpSpPr>
        <p:grpSpPr>
          <a:xfrm>
            <a:off x="674511" y="1588975"/>
            <a:ext cx="948857" cy="4410609"/>
            <a:chOff x="674511" y="1588975"/>
            <a:chExt cx="948857" cy="4410609"/>
          </a:xfrm>
        </p:grpSpPr>
        <p:pic>
          <p:nvPicPr>
            <p:cNvPr id="13" name="Grafika 1" descr="Byk">
              <a:extLst>
                <a:ext uri="{FF2B5EF4-FFF2-40B4-BE49-F238E27FC236}">
                  <a16:creationId xmlns:a16="http://schemas.microsoft.com/office/drawing/2014/main" id="{63B960BB-390A-44D6-B1FF-775FCCA986FE}"/>
                </a:ext>
              </a:extLst>
            </p:cNvPr>
            <p:cNvPicPr/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83568" y="5085184"/>
              <a:ext cx="914400" cy="914400"/>
            </a:xfrm>
            <a:prstGeom prst="rect">
              <a:avLst/>
            </a:prstGeom>
          </p:spPr>
        </p:pic>
        <p:pic>
          <p:nvPicPr>
            <p:cNvPr id="25" name="Grafika 3" descr="Świnia">
              <a:extLst>
                <a:ext uri="{FF2B5EF4-FFF2-40B4-BE49-F238E27FC236}">
                  <a16:creationId xmlns:a16="http://schemas.microsoft.com/office/drawing/2014/main" id="{BDE93A67-9CDB-4031-A933-6D7BD9D7D036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74511" y="3262713"/>
              <a:ext cx="914400" cy="914400"/>
            </a:xfrm>
            <a:prstGeom prst="rect">
              <a:avLst/>
            </a:prstGeom>
          </p:spPr>
        </p:pic>
        <p:pic>
          <p:nvPicPr>
            <p:cNvPr id="26" name="Grafika 5" descr="Pisklę">
              <a:extLst>
                <a:ext uri="{FF2B5EF4-FFF2-40B4-BE49-F238E27FC236}">
                  <a16:creationId xmlns:a16="http://schemas.microsoft.com/office/drawing/2014/main" id="{BB3038CB-5A59-4B02-A715-9326041B4953}"/>
                </a:ext>
              </a:extLst>
            </p:cNvPr>
            <p:cNvPicPr/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74511" y="2494159"/>
              <a:ext cx="914400" cy="914400"/>
            </a:xfrm>
            <a:prstGeom prst="rect">
              <a:avLst/>
            </a:prstGeom>
          </p:spPr>
        </p:pic>
        <p:pic>
          <p:nvPicPr>
            <p:cNvPr id="27" name="Grafika 2" descr="Koń">
              <a:extLst>
                <a:ext uri="{FF2B5EF4-FFF2-40B4-BE49-F238E27FC236}">
                  <a16:creationId xmlns:a16="http://schemas.microsoft.com/office/drawing/2014/main" id="{1AC3C0B0-1A83-4615-842C-4A50BB6AFC00}"/>
                </a:ext>
              </a:extLst>
            </p:cNvPr>
            <p:cNvPicPr/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08968" y="1588975"/>
              <a:ext cx="914400" cy="914400"/>
            </a:xfrm>
            <a:prstGeom prst="rect">
              <a:avLst/>
            </a:prstGeom>
          </p:spPr>
        </p:pic>
      </p:grpSp>
      <p:pic>
        <p:nvPicPr>
          <p:cNvPr id="2" name="Obraz 1">
            <a:extLst>
              <a:ext uri="{FF2B5EF4-FFF2-40B4-BE49-F238E27FC236}">
                <a16:creationId xmlns:a16="http://schemas.microsoft.com/office/drawing/2014/main" id="{8B89E5E4-AD45-4AA3-A825-DABE523FE213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8143900" y="0"/>
            <a:ext cx="1000100" cy="101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6210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801F3D75-9523-4E94-A8AF-D6452C78A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r>
              <a:rPr lang="pl-PL" dirty="0"/>
              <a:t>Eksport zwierząt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FB685FC9-246E-4F8F-9CF9-E6167FB794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1720" y="1609416"/>
            <a:ext cx="5976664" cy="4928544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07000"/>
              </a:lnSpc>
              <a:spcBef>
                <a:spcPts val="1500"/>
              </a:spcBef>
              <a:spcAft>
                <a:spcPts val="1500"/>
              </a:spcAft>
              <a:buNone/>
            </a:pPr>
            <a:r>
              <a:rPr lang="pl-PL" sz="2900" dirty="0"/>
              <a:t>Obowiązki brytyjskiego importera</a:t>
            </a:r>
            <a:endParaRPr lang="pl-PL" sz="2000" dirty="0"/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pl-PL" sz="1800" dirty="0" err="1">
                <a:solidFill>
                  <a:srgbClr val="0B0C0C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</a:t>
            </a:r>
            <a:r>
              <a:rPr lang="pl-PL" sz="1800" dirty="0">
                <a:solidFill>
                  <a:srgbClr val="0B0C0C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-notyfikować przesyłkę w IPAFFS </a:t>
            </a:r>
            <a:r>
              <a:rPr lang="pl-PL" sz="18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pl-PL" sz="1800" dirty="0">
                <a:solidFill>
                  <a:srgbClr val="FF0000"/>
                </a:solidFill>
              </a:rPr>
              <a:t>od 01.01.2021)</a:t>
            </a:r>
            <a:endParaRPr lang="pl-PL" sz="1800" dirty="0">
              <a:solidFill>
                <a:srgbClr val="FF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pl-PL" sz="1800" dirty="0">
                <a:solidFill>
                  <a:srgbClr val="0B0C0C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podać eksporterowi z UE lub urzędowemu lekarzowi weterynarii niepowtarzalny numer notyfikacji (UNN) nadany przez IPAFFS </a:t>
            </a:r>
            <a:r>
              <a:rPr lang="pl-PL" sz="180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(od 01.01.2021)</a:t>
            </a: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pl-PL" sz="1800" dirty="0">
                <a:solidFill>
                  <a:srgbClr val="0B0C0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wwieźć przesyłkę przez wyznaczony BCP </a:t>
            </a:r>
            <a:r>
              <a:rPr lang="pl-PL" sz="180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(</a:t>
            </a:r>
            <a:r>
              <a:rPr lang="pl-PL" sz="1800" dirty="0">
                <a:solidFill>
                  <a:srgbClr val="FF0000"/>
                </a:solidFill>
              </a:rPr>
              <a:t>od</a:t>
            </a:r>
            <a:r>
              <a:rPr lang="pl-PL" sz="180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01.07.2021)</a:t>
            </a:r>
          </a:p>
          <a:p>
            <a:pPr marL="0" indent="0">
              <a:lnSpc>
                <a:spcPct val="107000"/>
              </a:lnSpc>
              <a:spcBef>
                <a:spcPts val="1500"/>
              </a:spcBef>
              <a:spcAft>
                <a:spcPts val="1500"/>
              </a:spcAft>
              <a:buNone/>
            </a:pPr>
            <a:r>
              <a:rPr lang="pl-PL" sz="2900" dirty="0"/>
              <a:t>Obowiązki polskiego eksportera</a:t>
            </a:r>
          </a:p>
          <a:p>
            <a:r>
              <a:rPr lang="pl-PL" sz="1800" dirty="0">
                <a:solidFill>
                  <a:srgbClr val="0B0C0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powiadomić urzędowego lekarza weterynarii o UNN w celu wpisania go do świadectwa zdrowia </a:t>
            </a:r>
            <a:r>
              <a:rPr lang="pl-PL" sz="180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(</a:t>
            </a:r>
            <a:r>
              <a:rPr lang="pl-PL" sz="1800" dirty="0">
                <a:solidFill>
                  <a:srgbClr val="FF0000"/>
                </a:solidFill>
              </a:rPr>
              <a:t>od</a:t>
            </a:r>
            <a:r>
              <a:rPr lang="pl-PL" sz="180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01.01.2021)</a:t>
            </a:r>
            <a:endParaRPr lang="pl-PL" sz="1800" dirty="0">
              <a:solidFill>
                <a:srgbClr val="0B0C0C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pl-PL" sz="1800" dirty="0">
                <a:solidFill>
                  <a:srgbClr val="0B0C0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Wywieźć przesyłkę przez wyznaczony punkt wyjścia UE przeznaczony do kontroli dobrostanu zwierząt </a:t>
            </a:r>
            <a:r>
              <a:rPr lang="pl-PL" sz="180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(</a:t>
            </a:r>
            <a:r>
              <a:rPr lang="pl-PL" sz="1800" dirty="0">
                <a:solidFill>
                  <a:srgbClr val="FF0000"/>
                </a:solidFill>
              </a:rPr>
              <a:t>od</a:t>
            </a:r>
            <a:r>
              <a:rPr lang="pl-PL" sz="180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01.01.2021)</a:t>
            </a:r>
            <a:endParaRPr lang="pl-PL" sz="1800" dirty="0">
              <a:solidFill>
                <a:srgbClr val="0B0C0C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Grafika 4" descr="Kogut">
            <a:extLst>
              <a:ext uri="{FF2B5EF4-FFF2-40B4-BE49-F238E27FC236}">
                <a16:creationId xmlns:a16="http://schemas.microsoft.com/office/drawing/2014/main" id="{1A8BADE8-0A5A-4232-9A38-0737110F476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3568" y="4170784"/>
            <a:ext cx="914400" cy="914400"/>
          </a:xfrm>
          <a:prstGeom prst="rect">
            <a:avLst/>
          </a:prstGeom>
        </p:spPr>
      </p:pic>
      <p:pic>
        <p:nvPicPr>
          <p:cNvPr id="7" name="Grafika 3" descr="Świnia">
            <a:extLst>
              <a:ext uri="{FF2B5EF4-FFF2-40B4-BE49-F238E27FC236}">
                <a16:creationId xmlns:a16="http://schemas.microsoft.com/office/drawing/2014/main" id="{101D2461-6AE6-403D-927E-9610546E384A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3568" y="3283154"/>
            <a:ext cx="914400" cy="914400"/>
          </a:xfrm>
          <a:prstGeom prst="rect">
            <a:avLst/>
          </a:prstGeom>
        </p:spPr>
      </p:pic>
      <p:pic>
        <p:nvPicPr>
          <p:cNvPr id="8" name="Grafika 5" descr="Pisklę">
            <a:extLst>
              <a:ext uri="{FF2B5EF4-FFF2-40B4-BE49-F238E27FC236}">
                <a16:creationId xmlns:a16="http://schemas.microsoft.com/office/drawing/2014/main" id="{73BEB727-4741-41AD-A575-91CD477A4977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3568" y="2514600"/>
            <a:ext cx="914400" cy="914400"/>
          </a:xfrm>
          <a:prstGeom prst="rect">
            <a:avLst/>
          </a:prstGeom>
        </p:spPr>
      </p:pic>
      <p:pic>
        <p:nvPicPr>
          <p:cNvPr id="9" name="Grafika 2" descr="Koń">
            <a:extLst>
              <a:ext uri="{FF2B5EF4-FFF2-40B4-BE49-F238E27FC236}">
                <a16:creationId xmlns:a16="http://schemas.microsoft.com/office/drawing/2014/main" id="{89ABDECF-3597-4049-8A51-38B26A1A29AB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18025" y="1609416"/>
            <a:ext cx="914400" cy="914400"/>
          </a:xfrm>
          <a:prstGeom prst="rect">
            <a:avLst/>
          </a:prstGeom>
        </p:spPr>
      </p:pic>
      <p:grpSp>
        <p:nvGrpSpPr>
          <p:cNvPr id="10" name="Grupa 9">
            <a:extLst>
              <a:ext uri="{FF2B5EF4-FFF2-40B4-BE49-F238E27FC236}">
                <a16:creationId xmlns:a16="http://schemas.microsoft.com/office/drawing/2014/main" id="{6EBF91AE-F6B1-4B7F-8D4F-3DC55B98AB9B}"/>
              </a:ext>
            </a:extLst>
          </p:cNvPr>
          <p:cNvGrpSpPr/>
          <p:nvPr/>
        </p:nvGrpSpPr>
        <p:grpSpPr>
          <a:xfrm>
            <a:off x="674511" y="1588975"/>
            <a:ext cx="948857" cy="4410609"/>
            <a:chOff x="674511" y="1588975"/>
            <a:chExt cx="948857" cy="4410609"/>
          </a:xfrm>
        </p:grpSpPr>
        <p:pic>
          <p:nvPicPr>
            <p:cNvPr id="11" name="Grafika 1" descr="Byk">
              <a:extLst>
                <a:ext uri="{FF2B5EF4-FFF2-40B4-BE49-F238E27FC236}">
                  <a16:creationId xmlns:a16="http://schemas.microsoft.com/office/drawing/2014/main" id="{A56C4163-D262-4891-B48F-898B081FFF85}"/>
                </a:ext>
              </a:extLst>
            </p:cNvPr>
            <p:cNvPicPr/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83568" y="5085184"/>
              <a:ext cx="914400" cy="914400"/>
            </a:xfrm>
            <a:prstGeom prst="rect">
              <a:avLst/>
            </a:prstGeom>
          </p:spPr>
        </p:pic>
        <p:pic>
          <p:nvPicPr>
            <p:cNvPr id="12" name="Grafika 3" descr="Świnia">
              <a:extLst>
                <a:ext uri="{FF2B5EF4-FFF2-40B4-BE49-F238E27FC236}">
                  <a16:creationId xmlns:a16="http://schemas.microsoft.com/office/drawing/2014/main" id="{AB28CA82-F6CE-405E-86CC-9FBDD6505DD2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74511" y="3262713"/>
              <a:ext cx="914400" cy="914400"/>
            </a:xfrm>
            <a:prstGeom prst="rect">
              <a:avLst/>
            </a:prstGeom>
          </p:spPr>
        </p:pic>
        <p:pic>
          <p:nvPicPr>
            <p:cNvPr id="13" name="Grafika 5" descr="Pisklę">
              <a:extLst>
                <a:ext uri="{FF2B5EF4-FFF2-40B4-BE49-F238E27FC236}">
                  <a16:creationId xmlns:a16="http://schemas.microsoft.com/office/drawing/2014/main" id="{F3B55238-1A8B-4E90-B331-F713F7266F5D}"/>
                </a:ext>
              </a:extLst>
            </p:cNvPr>
            <p:cNvPicPr/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74511" y="2494159"/>
              <a:ext cx="914400" cy="914400"/>
            </a:xfrm>
            <a:prstGeom prst="rect">
              <a:avLst/>
            </a:prstGeom>
          </p:spPr>
        </p:pic>
        <p:pic>
          <p:nvPicPr>
            <p:cNvPr id="14" name="Grafika 2" descr="Koń">
              <a:extLst>
                <a:ext uri="{FF2B5EF4-FFF2-40B4-BE49-F238E27FC236}">
                  <a16:creationId xmlns:a16="http://schemas.microsoft.com/office/drawing/2014/main" id="{F1FB5A67-AAB6-4364-963C-7273E9EC1E8B}"/>
                </a:ext>
              </a:extLst>
            </p:cNvPr>
            <p:cNvPicPr/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08968" y="1588975"/>
              <a:ext cx="914400" cy="914400"/>
            </a:xfrm>
            <a:prstGeom prst="rect">
              <a:avLst/>
            </a:prstGeom>
          </p:spPr>
        </p:pic>
      </p:grpSp>
      <p:pic>
        <p:nvPicPr>
          <p:cNvPr id="16" name="Obraz 15">
            <a:extLst>
              <a:ext uri="{FF2B5EF4-FFF2-40B4-BE49-F238E27FC236}">
                <a16:creationId xmlns:a16="http://schemas.microsoft.com/office/drawing/2014/main" id="{3F4684B5-5EFF-4969-BFBD-7A63C534AAB8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8143900" y="0"/>
            <a:ext cx="1000100" cy="101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6746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7126D95F-051C-45D0-A572-901EB3852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Eksport żywności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58BE62CF-9DCC-4EFA-9F03-AB64B3DBE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1720" y="1609416"/>
            <a:ext cx="5644480" cy="4928544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07000"/>
              </a:lnSpc>
              <a:spcBef>
                <a:spcPts val="1500"/>
              </a:spcBef>
              <a:spcAft>
                <a:spcPts val="1500"/>
              </a:spcAft>
              <a:buNone/>
            </a:pPr>
            <a:r>
              <a:rPr lang="pl-PL" sz="2900" dirty="0"/>
              <a:t>Od </a:t>
            </a:r>
            <a:r>
              <a:rPr lang="pl-PL" sz="2900" b="1" dirty="0"/>
              <a:t>1 kwietnia 2021 r. </a:t>
            </a:r>
            <a:r>
              <a:rPr lang="pl-PL" sz="2900" dirty="0"/>
              <a:t>produkty pochodzenia zwierzęcego (w tym żywność) eksportowane z UE będą podlegać nowym kontrolom importowym (przez APHA) w miejscu przeznaczenia (do końca czerwca 2021 r.).</a:t>
            </a:r>
          </a:p>
          <a:p>
            <a:pPr marL="0" indent="0">
              <a:lnSpc>
                <a:spcPct val="107000"/>
              </a:lnSpc>
              <a:spcBef>
                <a:spcPts val="1500"/>
              </a:spcBef>
              <a:spcAft>
                <a:spcPts val="1500"/>
              </a:spcAft>
              <a:buNone/>
            </a:pPr>
            <a:r>
              <a:rPr lang="pl-PL" sz="2900" dirty="0"/>
              <a:t>Przesyłka produktów musi być:</a:t>
            </a:r>
          </a:p>
          <a:p>
            <a:pPr>
              <a:lnSpc>
                <a:spcPct val="107000"/>
              </a:lnSpc>
              <a:spcBef>
                <a:spcPts val="1500"/>
              </a:spcBef>
              <a:spcAft>
                <a:spcPts val="1500"/>
              </a:spcAft>
            </a:pPr>
            <a:r>
              <a:rPr lang="pl-PL" sz="2900" dirty="0"/>
              <a:t>zaopatrzona w eksportowe świadectwo zdrowia, dzięki czemu zostanie przeprowadzona zdalna kontrola dokumentów</a:t>
            </a:r>
          </a:p>
          <a:p>
            <a:pPr>
              <a:lnSpc>
                <a:spcPct val="107000"/>
              </a:lnSpc>
              <a:spcBef>
                <a:spcPts val="1500"/>
              </a:spcBef>
              <a:spcAft>
                <a:spcPts val="1500"/>
              </a:spcAft>
            </a:pPr>
            <a:r>
              <a:rPr lang="pl-PL" sz="2900" dirty="0"/>
              <a:t>uprzednio zgłoszona przez importera za pomocą IPAFFS</a:t>
            </a:r>
            <a:endParaRPr lang="pl-PL" sz="3200" dirty="0"/>
          </a:p>
          <a:p>
            <a:pPr marL="0" indent="0">
              <a:buNone/>
            </a:pPr>
            <a:endParaRPr lang="pl-PL" dirty="0"/>
          </a:p>
        </p:txBody>
      </p:sp>
      <p:grpSp>
        <p:nvGrpSpPr>
          <p:cNvPr id="14" name="Grupa 13">
            <a:extLst>
              <a:ext uri="{FF2B5EF4-FFF2-40B4-BE49-F238E27FC236}">
                <a16:creationId xmlns:a16="http://schemas.microsoft.com/office/drawing/2014/main" id="{A3540913-B783-4951-86C6-630EBECB2F4F}"/>
              </a:ext>
            </a:extLst>
          </p:cNvPr>
          <p:cNvGrpSpPr/>
          <p:nvPr/>
        </p:nvGrpSpPr>
        <p:grpSpPr>
          <a:xfrm>
            <a:off x="755576" y="1463040"/>
            <a:ext cx="962131" cy="4816376"/>
            <a:chOff x="610685" y="1696236"/>
            <a:chExt cx="962131" cy="4816376"/>
          </a:xfrm>
        </p:grpSpPr>
        <p:pic>
          <p:nvPicPr>
            <p:cNvPr id="15" name="Grafika 8" descr="Ser">
              <a:extLst>
                <a:ext uri="{FF2B5EF4-FFF2-40B4-BE49-F238E27FC236}">
                  <a16:creationId xmlns:a16="http://schemas.microsoft.com/office/drawing/2014/main" id="{EFE948E9-379A-48D7-AE36-4E94CA1BBE28}"/>
                </a:ext>
              </a:extLst>
            </p:cNvPr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58416" y="5598212"/>
              <a:ext cx="914400" cy="914400"/>
            </a:xfrm>
            <a:prstGeom prst="rect">
              <a:avLst/>
            </a:prstGeom>
          </p:spPr>
        </p:pic>
        <p:pic>
          <p:nvPicPr>
            <p:cNvPr id="16" name="Grafika 9" descr="Jajko">
              <a:extLst>
                <a:ext uri="{FF2B5EF4-FFF2-40B4-BE49-F238E27FC236}">
                  <a16:creationId xmlns:a16="http://schemas.microsoft.com/office/drawing/2014/main" id="{ED16DCC1-5C7A-4228-AD30-6E414F67FC94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10685" y="2702088"/>
              <a:ext cx="914400" cy="914400"/>
            </a:xfrm>
            <a:prstGeom prst="rect">
              <a:avLst/>
            </a:prstGeom>
          </p:spPr>
        </p:pic>
        <p:pic>
          <p:nvPicPr>
            <p:cNvPr id="17" name="Grafika 11" descr="Dzbanek miodu">
              <a:extLst>
                <a:ext uri="{FF2B5EF4-FFF2-40B4-BE49-F238E27FC236}">
                  <a16:creationId xmlns:a16="http://schemas.microsoft.com/office/drawing/2014/main" id="{F701770F-A413-48CA-8A38-AA9853DE26E1}"/>
                </a:ext>
              </a:extLst>
            </p:cNvPr>
            <p:cNvPicPr/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10685" y="4527651"/>
              <a:ext cx="914400" cy="914400"/>
            </a:xfrm>
            <a:prstGeom prst="rect">
              <a:avLst/>
            </a:prstGeom>
          </p:spPr>
        </p:pic>
        <p:pic>
          <p:nvPicPr>
            <p:cNvPr id="18" name="Grafika 12" descr="Noga kurczaka">
              <a:extLst>
                <a:ext uri="{FF2B5EF4-FFF2-40B4-BE49-F238E27FC236}">
                  <a16:creationId xmlns:a16="http://schemas.microsoft.com/office/drawing/2014/main" id="{76FB225E-2F87-4DB8-820A-2A94D521EFB3}"/>
                </a:ext>
              </a:extLst>
            </p:cNvPr>
            <p:cNvPicPr/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32377" y="1696236"/>
              <a:ext cx="914400" cy="914400"/>
            </a:xfrm>
            <a:prstGeom prst="rect">
              <a:avLst/>
            </a:prstGeom>
          </p:spPr>
        </p:pic>
      </p:grpSp>
      <p:pic>
        <p:nvPicPr>
          <p:cNvPr id="2" name="Grafika 7" descr="Japoński pojemnik na posiłek">
            <a:extLst>
              <a:ext uri="{FF2B5EF4-FFF2-40B4-BE49-F238E27FC236}">
                <a16:creationId xmlns:a16="http://schemas.microsoft.com/office/drawing/2014/main" id="{3E83C60A-0DF0-4CBD-AEE8-79C5D4D09488}"/>
              </a:ext>
            </a:extLst>
          </p:cNvPr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03307" y="3429000"/>
            <a:ext cx="914400" cy="914400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B234DDCF-F703-4784-A797-E90FE9D8AC28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8143900" y="0"/>
            <a:ext cx="1000100" cy="101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481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7126D95F-051C-45D0-A572-901EB3852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Eksport żywności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58BE62CF-9DCC-4EFA-9F03-AB64B3DBE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1720" y="1609416"/>
            <a:ext cx="5644480" cy="4928544"/>
          </a:xfrm>
        </p:spPr>
        <p:txBody>
          <a:bodyPr>
            <a:normAutofit fontScale="40000" lnSpcReduction="20000"/>
          </a:bodyPr>
          <a:lstStyle/>
          <a:p>
            <a:pPr marL="0" indent="0">
              <a:lnSpc>
                <a:spcPct val="87000"/>
              </a:lnSpc>
              <a:spcAft>
                <a:spcPts val="375"/>
              </a:spcAft>
              <a:buSzPts val="1000"/>
              <a:buNone/>
              <a:tabLst>
                <a:tab pos="457200" algn="l"/>
              </a:tabLst>
            </a:pPr>
            <a:r>
              <a:rPr lang="pl-PL" sz="4400" dirty="0"/>
              <a:t>Od </a:t>
            </a:r>
            <a:r>
              <a:rPr lang="pl-PL" sz="4400" b="1" dirty="0"/>
              <a:t>1 lipca 2021 r. </a:t>
            </a:r>
            <a:r>
              <a:rPr lang="pl-PL" sz="4400" dirty="0"/>
              <a:t>produkty pochodzenia zwierzęcego (w tym żywność) eksportowane z UE będą podlegać dodatkowym wymaganiom.</a:t>
            </a:r>
          </a:p>
          <a:p>
            <a:pPr marL="0" indent="0">
              <a:lnSpc>
                <a:spcPct val="87000"/>
              </a:lnSpc>
              <a:spcAft>
                <a:spcPts val="375"/>
              </a:spcAft>
              <a:buSzPts val="1000"/>
              <a:buNone/>
              <a:tabLst>
                <a:tab pos="457200" algn="l"/>
              </a:tabLst>
            </a:pPr>
            <a:endParaRPr lang="pl-PL" sz="4400" dirty="0"/>
          </a:p>
          <a:p>
            <a:pPr marL="0" indent="0">
              <a:lnSpc>
                <a:spcPct val="107000"/>
              </a:lnSpc>
              <a:spcBef>
                <a:spcPts val="1500"/>
              </a:spcBef>
              <a:spcAft>
                <a:spcPts val="1500"/>
              </a:spcAft>
              <a:buNone/>
            </a:pPr>
            <a:r>
              <a:rPr lang="pl-PL" sz="4400" dirty="0"/>
              <a:t>Przesyłka produktów musi być:</a:t>
            </a:r>
          </a:p>
          <a:p>
            <a:pPr>
              <a:lnSpc>
                <a:spcPct val="107000"/>
              </a:lnSpc>
              <a:spcBef>
                <a:spcPts val="1500"/>
              </a:spcBef>
              <a:spcAft>
                <a:spcPts val="1500"/>
              </a:spcAft>
            </a:pPr>
            <a:r>
              <a:rPr lang="pl-PL" sz="4400" dirty="0"/>
              <a:t>zaopatrzona w eksportowe świadectwo zdrowia w celu przeprowadzenia kontroli dokumentów</a:t>
            </a:r>
          </a:p>
          <a:p>
            <a:pPr>
              <a:lnSpc>
                <a:spcPct val="107000"/>
              </a:lnSpc>
              <a:spcBef>
                <a:spcPts val="1500"/>
              </a:spcBef>
              <a:spcAft>
                <a:spcPts val="1500"/>
              </a:spcAft>
            </a:pPr>
            <a:r>
              <a:rPr lang="pl-PL" sz="4400" dirty="0"/>
              <a:t>uprzednio zgłoszona przez importera za pomocą IPAFFS co najmniej jeden dzień roboczy przed spodziewanym czasem przybycia do punktu wejścia</a:t>
            </a:r>
          </a:p>
          <a:p>
            <a:pPr>
              <a:lnSpc>
                <a:spcPct val="107000"/>
              </a:lnSpc>
              <a:spcBef>
                <a:spcPts val="1500"/>
              </a:spcBef>
              <a:spcAft>
                <a:spcPts val="1500"/>
              </a:spcAft>
            </a:pPr>
            <a:r>
              <a:rPr lang="pl-PL" sz="4400" dirty="0"/>
              <a:t>wejść na terytorium UK w wyznaczonym BCP, aby poddać ją kontroli dokumentów, tożsamości i kontroli fizycznej</a:t>
            </a:r>
          </a:p>
          <a:p>
            <a:pPr marL="0" indent="0">
              <a:buNone/>
            </a:pPr>
            <a:endParaRPr lang="pl-PL" dirty="0"/>
          </a:p>
        </p:txBody>
      </p:sp>
      <p:grpSp>
        <p:nvGrpSpPr>
          <p:cNvPr id="14" name="Grupa 13">
            <a:extLst>
              <a:ext uri="{FF2B5EF4-FFF2-40B4-BE49-F238E27FC236}">
                <a16:creationId xmlns:a16="http://schemas.microsoft.com/office/drawing/2014/main" id="{A3540913-B783-4951-86C6-630EBECB2F4F}"/>
              </a:ext>
            </a:extLst>
          </p:cNvPr>
          <p:cNvGrpSpPr/>
          <p:nvPr/>
        </p:nvGrpSpPr>
        <p:grpSpPr>
          <a:xfrm>
            <a:off x="755576" y="1463040"/>
            <a:ext cx="962131" cy="4816376"/>
            <a:chOff x="610685" y="1696236"/>
            <a:chExt cx="962131" cy="4816376"/>
          </a:xfrm>
        </p:grpSpPr>
        <p:pic>
          <p:nvPicPr>
            <p:cNvPr id="15" name="Grafika 8" descr="Ser">
              <a:extLst>
                <a:ext uri="{FF2B5EF4-FFF2-40B4-BE49-F238E27FC236}">
                  <a16:creationId xmlns:a16="http://schemas.microsoft.com/office/drawing/2014/main" id="{EFE948E9-379A-48D7-AE36-4E94CA1BBE28}"/>
                </a:ext>
              </a:extLst>
            </p:cNvPr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58416" y="5598212"/>
              <a:ext cx="914400" cy="914400"/>
            </a:xfrm>
            <a:prstGeom prst="rect">
              <a:avLst/>
            </a:prstGeom>
          </p:spPr>
        </p:pic>
        <p:pic>
          <p:nvPicPr>
            <p:cNvPr id="16" name="Grafika 9" descr="Jajko">
              <a:extLst>
                <a:ext uri="{FF2B5EF4-FFF2-40B4-BE49-F238E27FC236}">
                  <a16:creationId xmlns:a16="http://schemas.microsoft.com/office/drawing/2014/main" id="{ED16DCC1-5C7A-4228-AD30-6E414F67FC94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10685" y="2702088"/>
              <a:ext cx="914400" cy="914400"/>
            </a:xfrm>
            <a:prstGeom prst="rect">
              <a:avLst/>
            </a:prstGeom>
          </p:spPr>
        </p:pic>
        <p:pic>
          <p:nvPicPr>
            <p:cNvPr id="17" name="Grafika 11" descr="Dzbanek miodu">
              <a:extLst>
                <a:ext uri="{FF2B5EF4-FFF2-40B4-BE49-F238E27FC236}">
                  <a16:creationId xmlns:a16="http://schemas.microsoft.com/office/drawing/2014/main" id="{F701770F-A413-48CA-8A38-AA9853DE26E1}"/>
                </a:ext>
              </a:extLst>
            </p:cNvPr>
            <p:cNvPicPr/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10685" y="4527651"/>
              <a:ext cx="914400" cy="914400"/>
            </a:xfrm>
            <a:prstGeom prst="rect">
              <a:avLst/>
            </a:prstGeom>
          </p:spPr>
        </p:pic>
        <p:pic>
          <p:nvPicPr>
            <p:cNvPr id="18" name="Grafika 12" descr="Noga kurczaka">
              <a:extLst>
                <a:ext uri="{FF2B5EF4-FFF2-40B4-BE49-F238E27FC236}">
                  <a16:creationId xmlns:a16="http://schemas.microsoft.com/office/drawing/2014/main" id="{76FB225E-2F87-4DB8-820A-2A94D521EFB3}"/>
                </a:ext>
              </a:extLst>
            </p:cNvPr>
            <p:cNvPicPr/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32377" y="1696236"/>
              <a:ext cx="914400" cy="914400"/>
            </a:xfrm>
            <a:prstGeom prst="rect">
              <a:avLst/>
            </a:prstGeom>
          </p:spPr>
        </p:pic>
      </p:grpSp>
      <p:pic>
        <p:nvPicPr>
          <p:cNvPr id="2" name="Grafika 7" descr="Japoński pojemnik na posiłek">
            <a:extLst>
              <a:ext uri="{FF2B5EF4-FFF2-40B4-BE49-F238E27FC236}">
                <a16:creationId xmlns:a16="http://schemas.microsoft.com/office/drawing/2014/main" id="{3E83C60A-0DF0-4CBD-AEE8-79C5D4D09488}"/>
              </a:ext>
            </a:extLst>
          </p:cNvPr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03307" y="3429000"/>
            <a:ext cx="914400" cy="914400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B234DDCF-F703-4784-A797-E90FE9D8AC28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8143900" y="0"/>
            <a:ext cx="1000100" cy="101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6641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801F3D75-9523-4E94-A8AF-D6452C78A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r>
              <a:rPr lang="pl-PL" dirty="0"/>
              <a:t>Eksport żywności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FB685FC9-246E-4F8F-9CF9-E6167FB794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9712" y="1551895"/>
            <a:ext cx="5976664" cy="4928544"/>
          </a:xfrm>
        </p:spPr>
        <p:txBody>
          <a:bodyPr>
            <a:normAutofit fontScale="47500" lnSpcReduction="20000"/>
          </a:bodyPr>
          <a:lstStyle/>
          <a:p>
            <a:pPr marL="0" indent="0">
              <a:lnSpc>
                <a:spcPct val="107000"/>
              </a:lnSpc>
              <a:spcBef>
                <a:spcPts val="1500"/>
              </a:spcBef>
              <a:spcAft>
                <a:spcPts val="1500"/>
              </a:spcAft>
              <a:buNone/>
            </a:pPr>
            <a:r>
              <a:rPr lang="pl-PL" sz="4800" dirty="0"/>
              <a:t>Obowiązki brytyjskiego importera</a:t>
            </a:r>
            <a:endParaRPr lang="pl-PL" sz="3600" dirty="0"/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pl-PL" sz="3200" dirty="0" err="1">
                <a:solidFill>
                  <a:srgbClr val="0B0C0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pl-PL" sz="3200" dirty="0" err="1">
                <a:solidFill>
                  <a:srgbClr val="0B0C0C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</a:t>
            </a:r>
            <a:r>
              <a:rPr lang="pl-PL" sz="3200" dirty="0">
                <a:solidFill>
                  <a:srgbClr val="0B0C0C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-notyfikować przesyłkę w IPAFFS </a:t>
            </a:r>
            <a:r>
              <a:rPr lang="pl-PL" sz="32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pl-PL" sz="3200" dirty="0">
                <a:solidFill>
                  <a:srgbClr val="FF0000"/>
                </a:solidFill>
              </a:rPr>
              <a:t>od 01.04.2021)</a:t>
            </a:r>
            <a:endParaRPr lang="pl-PL" sz="3200" dirty="0">
              <a:solidFill>
                <a:srgbClr val="FF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pl-PL" sz="3200" dirty="0">
                <a:solidFill>
                  <a:srgbClr val="0B0C0C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podać eksporterowi z UE lub urzędowemu lekarzowi weterynarii niepowtarzalny numer notyfikacji (UNN) nadany przez IPAFFS </a:t>
            </a:r>
            <a:r>
              <a:rPr lang="pl-PL" sz="320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(od 01.04.2021)</a:t>
            </a: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pl-PL" sz="3200" dirty="0">
                <a:solidFill>
                  <a:srgbClr val="0B0C0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wwieźć przesyłkę przez wyznaczony BCP </a:t>
            </a:r>
            <a:r>
              <a:rPr lang="pl-PL" sz="320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(</a:t>
            </a:r>
            <a:r>
              <a:rPr lang="pl-PL" sz="3200" dirty="0">
                <a:solidFill>
                  <a:srgbClr val="FF0000"/>
                </a:solidFill>
              </a:rPr>
              <a:t>od</a:t>
            </a:r>
            <a:r>
              <a:rPr lang="pl-PL" sz="320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01.07.2021)</a:t>
            </a:r>
          </a:p>
          <a:p>
            <a:pPr marL="0" indent="0">
              <a:lnSpc>
                <a:spcPct val="107000"/>
              </a:lnSpc>
              <a:spcBef>
                <a:spcPts val="1500"/>
              </a:spcBef>
              <a:spcAft>
                <a:spcPts val="1500"/>
              </a:spcAft>
              <a:buNone/>
            </a:pPr>
            <a:r>
              <a:rPr lang="pl-PL" sz="4800" dirty="0"/>
              <a:t>Obowiązki polskiego eksportera</a:t>
            </a:r>
          </a:p>
          <a:p>
            <a:pPr>
              <a:lnSpc>
                <a:spcPct val="107000"/>
              </a:lnSpc>
              <a:spcBef>
                <a:spcPts val="1500"/>
              </a:spcBef>
              <a:spcAft>
                <a:spcPts val="1500"/>
              </a:spcAft>
            </a:pPr>
            <a:r>
              <a:rPr lang="pl-PL" sz="3200" dirty="0">
                <a:solidFill>
                  <a:srgbClr val="0B0C0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wystąpić do PLW o eksportowe świadectwo zdrowia (EHC) </a:t>
            </a:r>
            <a:r>
              <a:rPr lang="pl-PL" sz="320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(od 01.04.2021)</a:t>
            </a:r>
          </a:p>
          <a:p>
            <a:pPr>
              <a:lnSpc>
                <a:spcPct val="107000"/>
              </a:lnSpc>
              <a:spcBef>
                <a:spcPts val="1500"/>
              </a:spcBef>
              <a:spcAft>
                <a:spcPts val="1500"/>
              </a:spcAft>
            </a:pPr>
            <a:r>
              <a:rPr lang="pl-PL" sz="3200" dirty="0">
                <a:solidFill>
                  <a:srgbClr val="0B0C0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powiadomić urzędowego lekarza weterynarii o UNN w celu wpisania go do świadectwa zdrowia </a:t>
            </a:r>
            <a:r>
              <a:rPr lang="pl-PL" sz="320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(od 01.04.2021)</a:t>
            </a:r>
          </a:p>
          <a:p>
            <a:endParaRPr lang="pl-PL" sz="1800" dirty="0">
              <a:solidFill>
                <a:srgbClr val="0B0C0C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Grafika 7" descr="Japoński pojemnik na posiłek">
            <a:extLst>
              <a:ext uri="{FF2B5EF4-FFF2-40B4-BE49-F238E27FC236}">
                <a16:creationId xmlns:a16="http://schemas.microsoft.com/office/drawing/2014/main" id="{774B3B12-0511-4B37-97C8-E18B2F3A0BE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8416" y="3652460"/>
            <a:ext cx="914400" cy="914400"/>
          </a:xfrm>
          <a:prstGeom prst="rect">
            <a:avLst/>
          </a:prstGeom>
        </p:spPr>
      </p:pic>
      <p:grpSp>
        <p:nvGrpSpPr>
          <p:cNvPr id="2" name="Grupa 1">
            <a:extLst>
              <a:ext uri="{FF2B5EF4-FFF2-40B4-BE49-F238E27FC236}">
                <a16:creationId xmlns:a16="http://schemas.microsoft.com/office/drawing/2014/main" id="{2701506A-19C2-4517-A4BF-143089641563}"/>
              </a:ext>
            </a:extLst>
          </p:cNvPr>
          <p:cNvGrpSpPr/>
          <p:nvPr/>
        </p:nvGrpSpPr>
        <p:grpSpPr>
          <a:xfrm>
            <a:off x="610685" y="1701472"/>
            <a:ext cx="962131" cy="4816376"/>
            <a:chOff x="610685" y="1696236"/>
            <a:chExt cx="962131" cy="4816376"/>
          </a:xfrm>
        </p:grpSpPr>
        <p:pic>
          <p:nvPicPr>
            <p:cNvPr id="15" name="Grafika 8" descr="Ser">
              <a:extLst>
                <a:ext uri="{FF2B5EF4-FFF2-40B4-BE49-F238E27FC236}">
                  <a16:creationId xmlns:a16="http://schemas.microsoft.com/office/drawing/2014/main" id="{F706983C-6ADE-4660-AB69-C17176284E13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58416" y="5598212"/>
              <a:ext cx="914400" cy="914400"/>
            </a:xfrm>
            <a:prstGeom prst="rect">
              <a:avLst/>
            </a:prstGeom>
          </p:spPr>
        </p:pic>
        <p:pic>
          <p:nvPicPr>
            <p:cNvPr id="17" name="Grafika 9" descr="Jajko">
              <a:extLst>
                <a:ext uri="{FF2B5EF4-FFF2-40B4-BE49-F238E27FC236}">
                  <a16:creationId xmlns:a16="http://schemas.microsoft.com/office/drawing/2014/main" id="{23D718EE-FA9E-45B8-BD51-E152B424D081}"/>
                </a:ext>
              </a:extLst>
            </p:cNvPr>
            <p:cNvPicPr/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10685" y="2702088"/>
              <a:ext cx="914400" cy="914400"/>
            </a:xfrm>
            <a:prstGeom prst="rect">
              <a:avLst/>
            </a:prstGeom>
          </p:spPr>
        </p:pic>
        <p:pic>
          <p:nvPicPr>
            <p:cNvPr id="18" name="Grafika 11" descr="Dzbanek miodu">
              <a:extLst>
                <a:ext uri="{FF2B5EF4-FFF2-40B4-BE49-F238E27FC236}">
                  <a16:creationId xmlns:a16="http://schemas.microsoft.com/office/drawing/2014/main" id="{29AE3257-FB5F-4395-83BC-3866F3DAD834}"/>
                </a:ext>
              </a:extLst>
            </p:cNvPr>
            <p:cNvPicPr/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10685" y="4527651"/>
              <a:ext cx="914400" cy="914400"/>
            </a:xfrm>
            <a:prstGeom prst="rect">
              <a:avLst/>
            </a:prstGeom>
          </p:spPr>
        </p:pic>
        <p:pic>
          <p:nvPicPr>
            <p:cNvPr id="19" name="Grafika 12" descr="Noga kurczaka">
              <a:extLst>
                <a:ext uri="{FF2B5EF4-FFF2-40B4-BE49-F238E27FC236}">
                  <a16:creationId xmlns:a16="http://schemas.microsoft.com/office/drawing/2014/main" id="{C6BF3755-72F3-48CD-8C8D-7ACBF9C80172}"/>
                </a:ext>
              </a:extLst>
            </p:cNvPr>
            <p:cNvPicPr/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32377" y="1696236"/>
              <a:ext cx="914400" cy="914400"/>
            </a:xfrm>
            <a:prstGeom prst="rect">
              <a:avLst/>
            </a:prstGeom>
          </p:spPr>
        </p:pic>
      </p:grpSp>
      <p:pic>
        <p:nvPicPr>
          <p:cNvPr id="3" name="Obraz 2">
            <a:extLst>
              <a:ext uri="{FF2B5EF4-FFF2-40B4-BE49-F238E27FC236}">
                <a16:creationId xmlns:a16="http://schemas.microsoft.com/office/drawing/2014/main" id="{CEB99089-0AE9-4782-B4DF-1B68E17B703F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8143900" y="0"/>
            <a:ext cx="1000100" cy="101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573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7126D95F-051C-45D0-A572-901EB3852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Eksport produktów objętych środkami bezpieczeństwa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58BE62CF-9DCC-4EFA-9F03-AB64B3DBE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1720" y="1609416"/>
            <a:ext cx="5644480" cy="4928544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07000"/>
              </a:lnSpc>
              <a:spcBef>
                <a:spcPts val="1500"/>
              </a:spcBef>
              <a:spcAft>
                <a:spcPts val="1500"/>
              </a:spcAft>
              <a:buNone/>
            </a:pPr>
            <a:r>
              <a:rPr lang="pl-PL" sz="2900" dirty="0"/>
              <a:t>Od </a:t>
            </a:r>
            <a:r>
              <a:rPr lang="pl-PL" sz="2900" b="1" dirty="0"/>
              <a:t>1 stycznia 2021 r. </a:t>
            </a:r>
            <a:r>
              <a:rPr lang="pl-PL" sz="2900" dirty="0"/>
              <a:t>produkty pochodzenia zwierzęcego (w tym żywność), które będą objęte środkami ochronnymi (np. z powodu wystąpienia chorób zwierząt) eksportowane z UE, będą podlegać nowym wymogom importowym UK.</a:t>
            </a:r>
          </a:p>
          <a:p>
            <a:pPr marL="0" indent="0">
              <a:lnSpc>
                <a:spcPct val="107000"/>
              </a:lnSpc>
              <a:spcBef>
                <a:spcPts val="1500"/>
              </a:spcBef>
              <a:spcAft>
                <a:spcPts val="1500"/>
              </a:spcAft>
              <a:buNone/>
            </a:pPr>
            <a:r>
              <a:rPr lang="pl-PL" sz="2900" dirty="0"/>
              <a:t>Przesyłka produktów musi być:</a:t>
            </a:r>
          </a:p>
          <a:p>
            <a:pPr>
              <a:lnSpc>
                <a:spcPct val="107000"/>
              </a:lnSpc>
              <a:spcBef>
                <a:spcPts val="1500"/>
              </a:spcBef>
              <a:spcAft>
                <a:spcPts val="1500"/>
              </a:spcAft>
            </a:pPr>
            <a:r>
              <a:rPr lang="pl-PL" sz="2900" dirty="0"/>
              <a:t>zaopatrzona w eksportowe świadectwo zdrowia, dzięki czemu zostanie przeprowadzona zdalna kontrola dokumentów</a:t>
            </a:r>
          </a:p>
          <a:p>
            <a:pPr>
              <a:lnSpc>
                <a:spcPct val="107000"/>
              </a:lnSpc>
              <a:spcBef>
                <a:spcPts val="1500"/>
              </a:spcBef>
              <a:spcAft>
                <a:spcPts val="1500"/>
              </a:spcAft>
            </a:pPr>
            <a:r>
              <a:rPr lang="pl-PL" sz="2900" dirty="0"/>
              <a:t>uprzednio zgłoszona przez importera za pomocą IPAFFS</a:t>
            </a:r>
            <a:endParaRPr lang="pl-PL" sz="3200" dirty="0"/>
          </a:p>
          <a:p>
            <a:pPr marL="0" indent="0">
              <a:buNone/>
            </a:pPr>
            <a:endParaRPr lang="pl-PL" dirty="0"/>
          </a:p>
        </p:txBody>
      </p:sp>
      <p:grpSp>
        <p:nvGrpSpPr>
          <p:cNvPr id="14" name="Grupa 13">
            <a:extLst>
              <a:ext uri="{FF2B5EF4-FFF2-40B4-BE49-F238E27FC236}">
                <a16:creationId xmlns:a16="http://schemas.microsoft.com/office/drawing/2014/main" id="{A3540913-B783-4951-86C6-630EBECB2F4F}"/>
              </a:ext>
            </a:extLst>
          </p:cNvPr>
          <p:cNvGrpSpPr/>
          <p:nvPr/>
        </p:nvGrpSpPr>
        <p:grpSpPr>
          <a:xfrm>
            <a:off x="755576" y="1463040"/>
            <a:ext cx="962131" cy="4816376"/>
            <a:chOff x="610685" y="1696236"/>
            <a:chExt cx="962131" cy="4816376"/>
          </a:xfrm>
        </p:grpSpPr>
        <p:pic>
          <p:nvPicPr>
            <p:cNvPr id="15" name="Grafika 8" descr="Ser">
              <a:extLst>
                <a:ext uri="{FF2B5EF4-FFF2-40B4-BE49-F238E27FC236}">
                  <a16:creationId xmlns:a16="http://schemas.microsoft.com/office/drawing/2014/main" id="{EFE948E9-379A-48D7-AE36-4E94CA1BBE28}"/>
                </a:ext>
              </a:extLst>
            </p:cNvPr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58416" y="5598212"/>
              <a:ext cx="914400" cy="914400"/>
            </a:xfrm>
            <a:prstGeom prst="rect">
              <a:avLst/>
            </a:prstGeom>
          </p:spPr>
        </p:pic>
        <p:pic>
          <p:nvPicPr>
            <p:cNvPr id="16" name="Grafika 9" descr="Jajko">
              <a:extLst>
                <a:ext uri="{FF2B5EF4-FFF2-40B4-BE49-F238E27FC236}">
                  <a16:creationId xmlns:a16="http://schemas.microsoft.com/office/drawing/2014/main" id="{ED16DCC1-5C7A-4228-AD30-6E414F67FC94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10685" y="2702088"/>
              <a:ext cx="914400" cy="914400"/>
            </a:xfrm>
            <a:prstGeom prst="rect">
              <a:avLst/>
            </a:prstGeom>
          </p:spPr>
        </p:pic>
        <p:pic>
          <p:nvPicPr>
            <p:cNvPr id="17" name="Grafika 11" descr="Dzbanek miodu">
              <a:extLst>
                <a:ext uri="{FF2B5EF4-FFF2-40B4-BE49-F238E27FC236}">
                  <a16:creationId xmlns:a16="http://schemas.microsoft.com/office/drawing/2014/main" id="{F701770F-A413-48CA-8A38-AA9853DE26E1}"/>
                </a:ext>
              </a:extLst>
            </p:cNvPr>
            <p:cNvPicPr/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10685" y="4527651"/>
              <a:ext cx="914400" cy="914400"/>
            </a:xfrm>
            <a:prstGeom prst="rect">
              <a:avLst/>
            </a:prstGeom>
          </p:spPr>
        </p:pic>
        <p:pic>
          <p:nvPicPr>
            <p:cNvPr id="18" name="Grafika 12" descr="Noga kurczaka">
              <a:extLst>
                <a:ext uri="{FF2B5EF4-FFF2-40B4-BE49-F238E27FC236}">
                  <a16:creationId xmlns:a16="http://schemas.microsoft.com/office/drawing/2014/main" id="{76FB225E-2F87-4DB8-820A-2A94D521EFB3}"/>
                </a:ext>
              </a:extLst>
            </p:cNvPr>
            <p:cNvPicPr/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32377" y="1696236"/>
              <a:ext cx="914400" cy="914400"/>
            </a:xfrm>
            <a:prstGeom prst="rect">
              <a:avLst/>
            </a:prstGeom>
          </p:spPr>
        </p:pic>
      </p:grpSp>
      <p:pic>
        <p:nvPicPr>
          <p:cNvPr id="2" name="Grafika 7" descr="Japoński pojemnik na posiłek">
            <a:extLst>
              <a:ext uri="{FF2B5EF4-FFF2-40B4-BE49-F238E27FC236}">
                <a16:creationId xmlns:a16="http://schemas.microsoft.com/office/drawing/2014/main" id="{3E83C60A-0DF0-4CBD-AEE8-79C5D4D09488}"/>
              </a:ext>
            </a:extLst>
          </p:cNvPr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03307" y="3429000"/>
            <a:ext cx="914400" cy="914400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B234DDCF-F703-4784-A797-E90FE9D8AC28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8143900" y="0"/>
            <a:ext cx="1000100" cy="101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4706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7126D95F-051C-45D0-A572-901EB3852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Eksport produktów objętych środkami bezpieczeństwa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58BE62CF-9DCC-4EFA-9F03-AB64B3DBE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1720" y="1609416"/>
            <a:ext cx="5644480" cy="4928544"/>
          </a:xfrm>
        </p:spPr>
        <p:txBody>
          <a:bodyPr>
            <a:normAutofit fontScale="47500" lnSpcReduction="20000"/>
          </a:bodyPr>
          <a:lstStyle/>
          <a:p>
            <a:pPr marL="0" indent="0">
              <a:lnSpc>
                <a:spcPct val="87000"/>
              </a:lnSpc>
              <a:spcAft>
                <a:spcPts val="375"/>
              </a:spcAft>
              <a:buSzPts val="1000"/>
              <a:buNone/>
              <a:tabLst>
                <a:tab pos="457200" algn="l"/>
              </a:tabLst>
            </a:pPr>
            <a:r>
              <a:rPr lang="pl-PL" sz="4200" dirty="0"/>
              <a:t>Od </a:t>
            </a:r>
            <a:r>
              <a:rPr lang="pl-PL" sz="4200" b="1" dirty="0"/>
              <a:t>1 lipca 2021 r. </a:t>
            </a:r>
            <a:r>
              <a:rPr lang="pl-PL" sz="4200" dirty="0"/>
              <a:t>produkty pochodzenia zwierzęcego (w tym żywność), które będą objęte środkami ochronnymi eksportowane z UE będą podlegać dodatkowym wymaganiom.</a:t>
            </a:r>
          </a:p>
          <a:p>
            <a:pPr marL="0" indent="0">
              <a:lnSpc>
                <a:spcPct val="87000"/>
              </a:lnSpc>
              <a:spcAft>
                <a:spcPts val="375"/>
              </a:spcAft>
              <a:buSzPts val="1000"/>
              <a:buNone/>
              <a:tabLst>
                <a:tab pos="457200" algn="l"/>
              </a:tabLst>
            </a:pPr>
            <a:endParaRPr lang="pl-PL" sz="4200" dirty="0"/>
          </a:p>
          <a:p>
            <a:pPr marL="0" indent="0">
              <a:lnSpc>
                <a:spcPct val="107000"/>
              </a:lnSpc>
              <a:spcBef>
                <a:spcPts val="1500"/>
              </a:spcBef>
              <a:spcAft>
                <a:spcPts val="1500"/>
              </a:spcAft>
              <a:buNone/>
            </a:pPr>
            <a:r>
              <a:rPr lang="pl-PL" sz="3600" dirty="0"/>
              <a:t>Przesyłka produktów musi być:</a:t>
            </a:r>
          </a:p>
          <a:p>
            <a:pPr>
              <a:lnSpc>
                <a:spcPct val="107000"/>
              </a:lnSpc>
              <a:spcBef>
                <a:spcPts val="1500"/>
              </a:spcBef>
              <a:spcAft>
                <a:spcPts val="1500"/>
              </a:spcAft>
            </a:pPr>
            <a:r>
              <a:rPr lang="pl-PL" sz="3600" dirty="0"/>
              <a:t>zaopatrzona w eksportowe świadectwo zdrowia w celu przeprowadzenia kontroli dokumentów</a:t>
            </a:r>
          </a:p>
          <a:p>
            <a:pPr>
              <a:lnSpc>
                <a:spcPct val="107000"/>
              </a:lnSpc>
              <a:spcBef>
                <a:spcPts val="1500"/>
              </a:spcBef>
              <a:spcAft>
                <a:spcPts val="1500"/>
              </a:spcAft>
            </a:pPr>
            <a:r>
              <a:rPr lang="pl-PL" sz="3600" dirty="0"/>
              <a:t>uprzednio zgłoszona przez importera za pomocą IPAFFS co najmniej jeden dzień roboczy przed spodziewanym czasem przybycia do punktu wejścia</a:t>
            </a:r>
          </a:p>
          <a:p>
            <a:pPr>
              <a:lnSpc>
                <a:spcPct val="107000"/>
              </a:lnSpc>
              <a:spcBef>
                <a:spcPts val="1500"/>
              </a:spcBef>
              <a:spcAft>
                <a:spcPts val="1500"/>
              </a:spcAft>
            </a:pPr>
            <a:r>
              <a:rPr lang="pl-PL" sz="3600" dirty="0"/>
              <a:t>wejść na terytorium UK w wyznaczonym BCP, aby poddać ją kontroli dokumentów, tożsamości i kontroli fizycznej</a:t>
            </a:r>
            <a:endParaRPr lang="pl-PL" sz="2900" dirty="0"/>
          </a:p>
          <a:p>
            <a:pPr marL="0" indent="0">
              <a:buNone/>
            </a:pPr>
            <a:endParaRPr lang="pl-PL" dirty="0"/>
          </a:p>
        </p:txBody>
      </p:sp>
      <p:grpSp>
        <p:nvGrpSpPr>
          <p:cNvPr id="14" name="Grupa 13">
            <a:extLst>
              <a:ext uri="{FF2B5EF4-FFF2-40B4-BE49-F238E27FC236}">
                <a16:creationId xmlns:a16="http://schemas.microsoft.com/office/drawing/2014/main" id="{A3540913-B783-4951-86C6-630EBECB2F4F}"/>
              </a:ext>
            </a:extLst>
          </p:cNvPr>
          <p:cNvGrpSpPr/>
          <p:nvPr/>
        </p:nvGrpSpPr>
        <p:grpSpPr>
          <a:xfrm>
            <a:off x="755576" y="1463040"/>
            <a:ext cx="962131" cy="4816376"/>
            <a:chOff x="610685" y="1696236"/>
            <a:chExt cx="962131" cy="4816376"/>
          </a:xfrm>
        </p:grpSpPr>
        <p:pic>
          <p:nvPicPr>
            <p:cNvPr id="15" name="Grafika 8" descr="Ser">
              <a:extLst>
                <a:ext uri="{FF2B5EF4-FFF2-40B4-BE49-F238E27FC236}">
                  <a16:creationId xmlns:a16="http://schemas.microsoft.com/office/drawing/2014/main" id="{EFE948E9-379A-48D7-AE36-4E94CA1BBE28}"/>
                </a:ext>
              </a:extLst>
            </p:cNvPr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58416" y="5598212"/>
              <a:ext cx="914400" cy="914400"/>
            </a:xfrm>
            <a:prstGeom prst="rect">
              <a:avLst/>
            </a:prstGeom>
          </p:spPr>
        </p:pic>
        <p:pic>
          <p:nvPicPr>
            <p:cNvPr id="16" name="Grafika 9" descr="Jajko">
              <a:extLst>
                <a:ext uri="{FF2B5EF4-FFF2-40B4-BE49-F238E27FC236}">
                  <a16:creationId xmlns:a16="http://schemas.microsoft.com/office/drawing/2014/main" id="{ED16DCC1-5C7A-4228-AD30-6E414F67FC94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10685" y="2702088"/>
              <a:ext cx="914400" cy="914400"/>
            </a:xfrm>
            <a:prstGeom prst="rect">
              <a:avLst/>
            </a:prstGeom>
          </p:spPr>
        </p:pic>
        <p:pic>
          <p:nvPicPr>
            <p:cNvPr id="17" name="Grafika 11" descr="Dzbanek miodu">
              <a:extLst>
                <a:ext uri="{FF2B5EF4-FFF2-40B4-BE49-F238E27FC236}">
                  <a16:creationId xmlns:a16="http://schemas.microsoft.com/office/drawing/2014/main" id="{F701770F-A413-48CA-8A38-AA9853DE26E1}"/>
                </a:ext>
              </a:extLst>
            </p:cNvPr>
            <p:cNvPicPr/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10685" y="4527651"/>
              <a:ext cx="914400" cy="914400"/>
            </a:xfrm>
            <a:prstGeom prst="rect">
              <a:avLst/>
            </a:prstGeom>
          </p:spPr>
        </p:pic>
        <p:pic>
          <p:nvPicPr>
            <p:cNvPr id="18" name="Grafika 12" descr="Noga kurczaka">
              <a:extLst>
                <a:ext uri="{FF2B5EF4-FFF2-40B4-BE49-F238E27FC236}">
                  <a16:creationId xmlns:a16="http://schemas.microsoft.com/office/drawing/2014/main" id="{76FB225E-2F87-4DB8-820A-2A94D521EFB3}"/>
                </a:ext>
              </a:extLst>
            </p:cNvPr>
            <p:cNvPicPr/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32377" y="1696236"/>
              <a:ext cx="914400" cy="914400"/>
            </a:xfrm>
            <a:prstGeom prst="rect">
              <a:avLst/>
            </a:prstGeom>
          </p:spPr>
        </p:pic>
      </p:grpSp>
      <p:pic>
        <p:nvPicPr>
          <p:cNvPr id="2" name="Grafika 7" descr="Japoński pojemnik na posiłek">
            <a:extLst>
              <a:ext uri="{FF2B5EF4-FFF2-40B4-BE49-F238E27FC236}">
                <a16:creationId xmlns:a16="http://schemas.microsoft.com/office/drawing/2014/main" id="{3E83C60A-0DF0-4CBD-AEE8-79C5D4D09488}"/>
              </a:ext>
            </a:extLst>
          </p:cNvPr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03307" y="3429000"/>
            <a:ext cx="914400" cy="914400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B234DDCF-F703-4784-A797-E90FE9D8AC28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8143900" y="0"/>
            <a:ext cx="1000100" cy="101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3633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801F3D75-9523-4E94-A8AF-D6452C78A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pl-PL" dirty="0"/>
              <a:t>Eksport produktów objętych środkami bezpieczeństwa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FB685FC9-246E-4F8F-9CF9-E6167FB794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9712" y="1551895"/>
            <a:ext cx="5976664" cy="4928544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07000"/>
              </a:lnSpc>
              <a:spcBef>
                <a:spcPts val="1500"/>
              </a:spcBef>
              <a:spcAft>
                <a:spcPts val="1500"/>
              </a:spcAft>
              <a:buNone/>
            </a:pPr>
            <a:r>
              <a:rPr lang="pl-PL" sz="4400" dirty="0"/>
              <a:t>Obowiązki brytyjskiego importera</a:t>
            </a:r>
            <a:endParaRPr lang="pl-PL" sz="3200" dirty="0"/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pl-PL" sz="2800" dirty="0" err="1">
                <a:solidFill>
                  <a:srgbClr val="0B0C0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pl-PL" sz="2800" dirty="0" err="1">
                <a:solidFill>
                  <a:srgbClr val="0B0C0C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</a:t>
            </a:r>
            <a:r>
              <a:rPr lang="pl-PL" sz="2800" dirty="0">
                <a:solidFill>
                  <a:srgbClr val="0B0C0C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-notyfikować przesyłkę w IPAFFS </a:t>
            </a:r>
            <a:r>
              <a:rPr lang="pl-PL" sz="28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pl-PL" sz="2800" dirty="0">
                <a:solidFill>
                  <a:srgbClr val="FF0000"/>
                </a:solidFill>
              </a:rPr>
              <a:t>od 01.01.2021)</a:t>
            </a:r>
            <a:endParaRPr lang="pl-PL" sz="2800" dirty="0">
              <a:solidFill>
                <a:srgbClr val="FF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pl-PL" sz="2800" dirty="0">
                <a:solidFill>
                  <a:srgbClr val="0B0C0C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podać eksporterowi z UE lub urzędowemu lekarzowi weterynarii niepowtarzalny numer notyfikacji (UNN) nadany przez IPAFFS </a:t>
            </a:r>
            <a:r>
              <a:rPr lang="pl-PL" sz="280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(od 01.01.2021)</a:t>
            </a: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pl-PL" sz="2800" dirty="0">
                <a:solidFill>
                  <a:srgbClr val="0B0C0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wwieźć przesyłkę przez wyznaczony BCP </a:t>
            </a:r>
            <a:r>
              <a:rPr lang="pl-PL" sz="280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(</a:t>
            </a:r>
            <a:r>
              <a:rPr lang="pl-PL" sz="2800" dirty="0">
                <a:solidFill>
                  <a:srgbClr val="FF0000"/>
                </a:solidFill>
              </a:rPr>
              <a:t>od</a:t>
            </a:r>
            <a:r>
              <a:rPr lang="pl-PL" sz="280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01.07.2021)</a:t>
            </a:r>
          </a:p>
          <a:p>
            <a:pPr marL="0" indent="0">
              <a:lnSpc>
                <a:spcPct val="107000"/>
              </a:lnSpc>
              <a:spcBef>
                <a:spcPts val="1500"/>
              </a:spcBef>
              <a:spcAft>
                <a:spcPts val="1500"/>
              </a:spcAft>
              <a:buNone/>
            </a:pPr>
            <a:r>
              <a:rPr lang="pl-PL" sz="4400" dirty="0"/>
              <a:t>Obowiązki polskiego eksportera</a:t>
            </a:r>
          </a:p>
          <a:p>
            <a:pPr>
              <a:lnSpc>
                <a:spcPct val="107000"/>
              </a:lnSpc>
              <a:spcBef>
                <a:spcPts val="1500"/>
              </a:spcBef>
              <a:spcAft>
                <a:spcPts val="1500"/>
              </a:spcAft>
            </a:pPr>
            <a:r>
              <a:rPr lang="pl-PL" sz="2800" dirty="0">
                <a:solidFill>
                  <a:srgbClr val="0B0C0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wystąpić do PLW o eksportowe świadectwo zdrowia (EHC) </a:t>
            </a:r>
            <a:r>
              <a:rPr lang="pl-PL" sz="280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(od 01.01.2021)</a:t>
            </a:r>
          </a:p>
          <a:p>
            <a:pPr>
              <a:lnSpc>
                <a:spcPct val="107000"/>
              </a:lnSpc>
              <a:spcBef>
                <a:spcPts val="1500"/>
              </a:spcBef>
              <a:spcAft>
                <a:spcPts val="1500"/>
              </a:spcAft>
            </a:pPr>
            <a:r>
              <a:rPr lang="pl-PL" sz="2800" dirty="0">
                <a:solidFill>
                  <a:srgbClr val="0B0C0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powiadomić urzędowego lekarza weterynarii o UNN w celu wpisania go do świadectwa zdrowia </a:t>
            </a:r>
            <a:r>
              <a:rPr lang="pl-PL" sz="280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(od 01.01.2021)</a:t>
            </a:r>
            <a:endParaRPr lang="pl-PL" sz="1800" dirty="0">
              <a:solidFill>
                <a:srgbClr val="FF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pl-PL" sz="1800" dirty="0">
              <a:solidFill>
                <a:srgbClr val="0B0C0C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Grafika 7" descr="Japoński pojemnik na posiłek">
            <a:extLst>
              <a:ext uri="{FF2B5EF4-FFF2-40B4-BE49-F238E27FC236}">
                <a16:creationId xmlns:a16="http://schemas.microsoft.com/office/drawing/2014/main" id="{774B3B12-0511-4B37-97C8-E18B2F3A0BE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8416" y="3652460"/>
            <a:ext cx="914400" cy="914400"/>
          </a:xfrm>
          <a:prstGeom prst="rect">
            <a:avLst/>
          </a:prstGeom>
        </p:spPr>
      </p:pic>
      <p:grpSp>
        <p:nvGrpSpPr>
          <p:cNvPr id="2" name="Grupa 1">
            <a:extLst>
              <a:ext uri="{FF2B5EF4-FFF2-40B4-BE49-F238E27FC236}">
                <a16:creationId xmlns:a16="http://schemas.microsoft.com/office/drawing/2014/main" id="{2701506A-19C2-4517-A4BF-143089641563}"/>
              </a:ext>
            </a:extLst>
          </p:cNvPr>
          <p:cNvGrpSpPr/>
          <p:nvPr/>
        </p:nvGrpSpPr>
        <p:grpSpPr>
          <a:xfrm>
            <a:off x="610685" y="1701472"/>
            <a:ext cx="962131" cy="4816376"/>
            <a:chOff x="610685" y="1696236"/>
            <a:chExt cx="962131" cy="4816376"/>
          </a:xfrm>
        </p:grpSpPr>
        <p:pic>
          <p:nvPicPr>
            <p:cNvPr id="15" name="Grafika 8" descr="Ser">
              <a:extLst>
                <a:ext uri="{FF2B5EF4-FFF2-40B4-BE49-F238E27FC236}">
                  <a16:creationId xmlns:a16="http://schemas.microsoft.com/office/drawing/2014/main" id="{F706983C-6ADE-4660-AB69-C17176284E13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58416" y="5598212"/>
              <a:ext cx="914400" cy="914400"/>
            </a:xfrm>
            <a:prstGeom prst="rect">
              <a:avLst/>
            </a:prstGeom>
          </p:spPr>
        </p:pic>
        <p:pic>
          <p:nvPicPr>
            <p:cNvPr id="17" name="Grafika 9" descr="Jajko">
              <a:extLst>
                <a:ext uri="{FF2B5EF4-FFF2-40B4-BE49-F238E27FC236}">
                  <a16:creationId xmlns:a16="http://schemas.microsoft.com/office/drawing/2014/main" id="{23D718EE-FA9E-45B8-BD51-E152B424D081}"/>
                </a:ext>
              </a:extLst>
            </p:cNvPr>
            <p:cNvPicPr/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10685" y="2702088"/>
              <a:ext cx="914400" cy="914400"/>
            </a:xfrm>
            <a:prstGeom prst="rect">
              <a:avLst/>
            </a:prstGeom>
          </p:spPr>
        </p:pic>
        <p:pic>
          <p:nvPicPr>
            <p:cNvPr id="18" name="Grafika 11" descr="Dzbanek miodu">
              <a:extLst>
                <a:ext uri="{FF2B5EF4-FFF2-40B4-BE49-F238E27FC236}">
                  <a16:creationId xmlns:a16="http://schemas.microsoft.com/office/drawing/2014/main" id="{29AE3257-FB5F-4395-83BC-3866F3DAD834}"/>
                </a:ext>
              </a:extLst>
            </p:cNvPr>
            <p:cNvPicPr/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10685" y="4527651"/>
              <a:ext cx="914400" cy="914400"/>
            </a:xfrm>
            <a:prstGeom prst="rect">
              <a:avLst/>
            </a:prstGeom>
          </p:spPr>
        </p:pic>
        <p:pic>
          <p:nvPicPr>
            <p:cNvPr id="19" name="Grafika 12" descr="Noga kurczaka">
              <a:extLst>
                <a:ext uri="{FF2B5EF4-FFF2-40B4-BE49-F238E27FC236}">
                  <a16:creationId xmlns:a16="http://schemas.microsoft.com/office/drawing/2014/main" id="{C6BF3755-72F3-48CD-8C8D-7ACBF9C80172}"/>
                </a:ext>
              </a:extLst>
            </p:cNvPr>
            <p:cNvPicPr/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32377" y="1696236"/>
              <a:ext cx="914400" cy="914400"/>
            </a:xfrm>
            <a:prstGeom prst="rect">
              <a:avLst/>
            </a:prstGeom>
          </p:spPr>
        </p:pic>
      </p:grpSp>
      <p:pic>
        <p:nvPicPr>
          <p:cNvPr id="3" name="Obraz 2">
            <a:extLst>
              <a:ext uri="{FF2B5EF4-FFF2-40B4-BE49-F238E27FC236}">
                <a16:creationId xmlns:a16="http://schemas.microsoft.com/office/drawing/2014/main" id="{CEB99089-0AE9-4782-B4DF-1B68E17B703F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8143900" y="0"/>
            <a:ext cx="1000100" cy="101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1017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7126D95F-051C-45D0-A572-901EB3852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>
            <a:normAutofit fontScale="90000"/>
          </a:bodyPr>
          <a:lstStyle/>
          <a:p>
            <a:r>
              <a:rPr lang="pl-PL" dirty="0"/>
              <a:t>Eksport ubocznych produktów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58BE62CF-9DCC-4EFA-9F03-AB64B3DBE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19415"/>
            <a:ext cx="7686700" cy="5518545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2900" b="1" dirty="0"/>
              <a:t>Od 1 stycznia 2021 r.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900" dirty="0"/>
              <a:t>Importer z Wielkiej Brytanii musi uzyskać wstępne zezwolenie od DEFRA na import ubocznych produktów (PUPZ) wysokiego ryzyka (SRM) kategorii 1 i kategorii 2 przed jakimkolwiek przywozem.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900" dirty="0"/>
              <a:t>Importer z Wielkiej Brytanii musi skorzystać z IPAFFS, aby wstępnie powiadomić o przybyciu PUPZ wysokiego ryzyka i przetworzonego białka zwierzęcego kategorii 3 (PAP). Eksporter z UE powiadamia urzędowego lekarza weterynarii o UNN w celu dodania go do dokumentów handlowych.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2900" dirty="0"/>
              <a:t>PUPZ będą nadal towarzyszyć dokumenty handlowe podczas ich importu z UE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2900" b="1" dirty="0"/>
              <a:t>Od 1 lipca 2021 r.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900" dirty="0"/>
              <a:t>Wymogi dotyczące powiadamiania i certyfikacji będą miały zastosowanie do niektórych PUPZ niskiego ryzyka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900" dirty="0"/>
              <a:t>PUPZ wysokiego ryzyka i niektóre PUPZ o niskim ryzyku wejdą do GB w punkcie wejścia BCP zatwierdzonym dla danej kategorii produktów</a:t>
            </a:r>
            <a:endParaRPr lang="pl-PL" sz="2900" b="1" dirty="0"/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pl-PL" sz="2900" dirty="0"/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B234DDCF-F703-4784-A797-E90FE9D8AC2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43900" y="0"/>
            <a:ext cx="1000100" cy="101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6272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A783DA-5571-44DD-9011-C1E4FC30F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0" dirty="0"/>
              <a:t>Eksport z UE do Wielkiej Brytanii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C3CD7D9-D9F7-49B0-A91D-FF02345D1C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/>
              <a:t>Niezależnie od procedur weterynaryjnych BREXIT spowoduje konieczność dopełniania przez przedsiębiorców </a:t>
            </a:r>
            <a:r>
              <a:rPr lang="pl-PL" b="1" dirty="0"/>
              <a:t>standardowych formalności celnych</a:t>
            </a:r>
            <a:r>
              <a:rPr lang="pl-PL" dirty="0"/>
              <a:t>: składania zgłoszeń i deklaracji celnych oraz płacenia należności celnych i podatkowych (VAT i akcyza).</a:t>
            </a:r>
          </a:p>
          <a:p>
            <a:r>
              <a:rPr lang="pl-PL" dirty="0"/>
              <a:t>Podmioty, które aktualnie nie dokonują obrotu towarowego z krajami spoza UE, będą zobowiązane do </a:t>
            </a:r>
            <a:r>
              <a:rPr lang="pl-PL" b="1" dirty="0"/>
              <a:t>zarejestrowania się w usłudze e-Klient </a:t>
            </a:r>
            <a:r>
              <a:rPr lang="pl-PL" dirty="0"/>
              <a:t>na Platformie Usług Elektronicznych Skarbowo-Celnych (PUESC).</a:t>
            </a:r>
          </a:p>
          <a:p>
            <a:pPr marL="0" indent="0">
              <a:buNone/>
            </a:pPr>
            <a:r>
              <a:rPr lang="pl-PL" dirty="0"/>
              <a:t>Informacje: </a:t>
            </a:r>
            <a:r>
              <a:rPr lang="pl-PL" dirty="0">
                <a:hlinkClick r:id="rId2"/>
              </a:rPr>
              <a:t>https://www.podatki.gov.pl/clo/brexit/</a:t>
            </a:r>
            <a:r>
              <a:rPr lang="pl-PL" dirty="0"/>
              <a:t> 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EE31E502-AAB9-4C34-AFCD-8E6F8CD1E15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43900" y="1"/>
            <a:ext cx="1000100" cy="101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5202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CDAD2F1B-52B1-4D13-9220-A1A95260E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wyzwania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4CD07A53-7C20-4E42-B0DB-9752F45DF05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43900" y="1"/>
            <a:ext cx="1000100" cy="101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910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/>
              <a:t>Konsekwencje </a:t>
            </a:r>
            <a:r>
              <a:rPr lang="pl-PL" sz="3200" dirty="0" err="1"/>
              <a:t>Brexit</a:t>
            </a:r>
            <a:r>
              <a:rPr lang="pl-PL" sz="3200" dirty="0"/>
              <a:t> w dłuższej perspektywie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dirty="0"/>
              <a:t>Możliwe konsekwencje dla przedsiębiorców</a:t>
            </a:r>
          </a:p>
          <a:p>
            <a:r>
              <a:rPr lang="pl-PL" dirty="0"/>
              <a:t>Kontrole graniczne: celne, fitosanitarne, weterynaryjne, kontrole bezpieczeństwa produktów itp.</a:t>
            </a:r>
          </a:p>
          <a:p>
            <a:r>
              <a:rPr lang="pl-PL" dirty="0"/>
              <a:t>Trudności w eksporcie zwierząt i towarów zwierzęcych, jeśli Wielka Brytania nie uzna regionalizacji i statusu chorób zwierząt, takich jak afrykański pomór świń lub grypa ptaków.</a:t>
            </a:r>
          </a:p>
          <a:p>
            <a:r>
              <a:rPr lang="pl-PL" dirty="0"/>
              <a:t>Konieczność przestrzegania brytyjskich norm technicznych, przepisów sanitarnych i fitosanitarnych, jeżeli zaczną różnić się od wymagań UE. Może to skutkować znacznymi kosztami, często wyższymi niż same stawki celne.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855C8DD3-F617-4A06-B4BF-8D48A5A5D40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43900" y="1"/>
            <a:ext cx="1000100" cy="101941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A25A3305-F8C5-42B0-9C1C-EA126E6EB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Działania komunikacyjne GIW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F0400827-E216-4FC9-9739-6B1A28F9CD7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43900" y="1"/>
            <a:ext cx="1000100" cy="101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2247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8C0483CD-DA95-42CC-9FF5-F2519CD70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Działania komunikacyjne GIW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4608015B-E8F1-46D0-BFE7-77377C8ECE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9416"/>
            <a:ext cx="7787208" cy="4846320"/>
          </a:xfrm>
        </p:spPr>
        <p:txBody>
          <a:bodyPr>
            <a:noAutofit/>
          </a:bodyPr>
          <a:lstStyle/>
          <a:p>
            <a:pPr marL="342900" lvl="0" indent="-342900">
              <a:lnSpc>
                <a:spcPct val="107000"/>
              </a:lnSpc>
              <a:buClr>
                <a:srgbClr val="000000"/>
              </a:buClr>
              <a:buFont typeface="Symbol" panose="05050102010706020507" pitchFamily="18" charset="2"/>
              <a:buChar char=""/>
            </a:pPr>
            <a:r>
              <a:rPr lang="pl-PL" sz="1800" dirty="0"/>
              <a:t>GIW publikuje aktualne informacje poświęcone </a:t>
            </a:r>
            <a:r>
              <a:rPr lang="pl-PL" sz="1800" dirty="0" err="1"/>
              <a:t>brexit</a:t>
            </a:r>
            <a:r>
              <a:rPr lang="pl-PL" sz="1800" dirty="0"/>
              <a:t> oraz zasadom importu i eksportu po 1 stycznia 2021 r. na swojej stronie internetowej w zakładkach poświęconych BREXIT; materiały na ten temat są aktualizowane po uzyskaniu informacji w odniesieniu do wymagań UE i brytyjskich w zakresie poszczególnych gatunków zwierząt i kategorii produktów;</a:t>
            </a:r>
          </a:p>
          <a:p>
            <a:pPr marL="342900" lvl="0" indent="-342900">
              <a:lnSpc>
                <a:spcPct val="107000"/>
              </a:lnSpc>
              <a:buClr>
                <a:srgbClr val="000000"/>
              </a:buClr>
              <a:buFont typeface="Symbol" panose="05050102010706020507" pitchFamily="18" charset="2"/>
              <a:buChar char=""/>
            </a:pPr>
            <a:r>
              <a:rPr lang="pl-PL" sz="1800" dirty="0"/>
              <a:t>W zakresie nowych regulacji importu do UE z Wielkiej Brytanii - informacje na temat </a:t>
            </a:r>
            <a:r>
              <a:rPr lang="pl-PL" sz="1800" dirty="0" err="1"/>
              <a:t>brexitu</a:t>
            </a:r>
            <a:r>
              <a:rPr lang="pl-PL" sz="1800" dirty="0"/>
              <a:t>, które mają pomóc granicznym lekarzom weterynarii wykonywać kontrole po 1 stycznia 2021 r. są przekazywane na bieżąco. Również niektóre graniczne inspektoraty weterynarii mają na swoich stronach linki do informacji zawartych na stronie GIW;</a:t>
            </a:r>
          </a:p>
          <a:p>
            <a:pPr marL="342900" lvl="0" indent="-342900">
              <a:lnSpc>
                <a:spcPct val="107000"/>
              </a:lnSpc>
              <a:buClr>
                <a:srgbClr val="000000"/>
              </a:buClr>
              <a:buFont typeface="Symbol" panose="05050102010706020507" pitchFamily="18" charset="2"/>
              <a:buChar char=""/>
            </a:pPr>
            <a:r>
              <a:rPr lang="pl-PL" sz="1800" dirty="0"/>
              <a:t>GIW przekazuje odpowiedzi na pytania (e-mail) przedsiębiorców i organów IW dotyczące nowych zasad wymiany handlowej;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8B858387-7A35-4679-A240-1ADCFE8A7EE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43900" y="1"/>
            <a:ext cx="1000100" cy="101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6282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pl-PL" sz="3600" b="1" dirty="0">
              <a:solidFill>
                <a:schemeClr val="bg2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pl-PL" sz="3600" b="1" dirty="0">
                <a:solidFill>
                  <a:schemeClr val="bg2">
                    <a:lumMod val="50000"/>
                  </a:schemeClr>
                </a:solidFill>
              </a:rPr>
              <a:t>Dziękuję za uwagę!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DB65A-8A39-4AFF-9980-13639869F93F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1043608" y="5214950"/>
            <a:ext cx="662473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0113" algn="l"/>
                <a:tab pos="3284538" algn="ctr"/>
              </a:tabLst>
            </a:pPr>
            <a:r>
              <a:rPr kumimoji="0" lang="pl-PL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Bookman Old Style" pitchFamily="18" charset="0"/>
              </a:rPr>
              <a:t>Główny Inspektorat Weterynarii ul. Wspólna 30, 00-930 Warszawa</a:t>
            </a:r>
            <a:endParaRPr kumimoji="0" lang="pl-PL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0113" algn="l"/>
                <a:tab pos="3284538" algn="ctr"/>
              </a:tabLst>
            </a:pP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Bookman Old Style" pitchFamily="18" charset="0"/>
              </a:rPr>
              <a:t>tel.:  (22) 623-20-88,  fax.: (22) 623-14-08,  e-mail:  </a:t>
            </a: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Bookman Old Style" pitchFamily="18" charset="0"/>
                <a:hlinkClick r:id="rId2"/>
              </a:rPr>
              <a:t>wet@wetgiw.gov.pl</a:t>
            </a: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Bookman Old Style" pitchFamily="18" charset="0"/>
              </a:rPr>
              <a:t>,</a:t>
            </a:r>
            <a:r>
              <a:rPr kumimoji="0" 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Bookman Old Style" pitchFamily="18" charset="0"/>
              </a:rPr>
              <a:t> </a:t>
            </a: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Bookman Old Style" pitchFamily="18" charset="0"/>
              </a:rPr>
              <a:t>  </a:t>
            </a: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Bookman Old Style" pitchFamily="18" charset="0"/>
                <a:hlinkClick r:id="rId3"/>
              </a:rPr>
              <a:t>www.wetgiw.gov.pl</a:t>
            </a:r>
            <a:r>
              <a:rPr kumimoji="0" 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Bookman Old Style" pitchFamily="18" charset="0"/>
              </a:rPr>
              <a:t> </a:t>
            </a:r>
            <a:endParaRPr kumimoji="0" lang="fr-FR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868" y="3214686"/>
            <a:ext cx="1410904" cy="12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ogaty">
  <a:themeElements>
    <a:clrScheme name="Przepły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Bogaty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ogaty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474</TotalTime>
  <Words>2225</Words>
  <Application>Microsoft Office PowerPoint</Application>
  <PresentationFormat>Pokaz na ekranie (4:3)</PresentationFormat>
  <Paragraphs>240</Paragraphs>
  <Slides>32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32</vt:i4>
      </vt:variant>
    </vt:vector>
  </HeadingPairs>
  <TitlesOfParts>
    <vt:vector size="41" baseType="lpstr">
      <vt:lpstr>Arial</vt:lpstr>
      <vt:lpstr>Calibri</vt:lpstr>
      <vt:lpstr>Open Sans</vt:lpstr>
      <vt:lpstr>Roboto</vt:lpstr>
      <vt:lpstr>Symbol</vt:lpstr>
      <vt:lpstr>Trebuchet MS</vt:lpstr>
      <vt:lpstr>Wingdings</vt:lpstr>
      <vt:lpstr>Wingdings 2</vt:lpstr>
      <vt:lpstr>Bogaty</vt:lpstr>
      <vt:lpstr> BREXIT  wymiana handlowa zwierzętami i produktami zwierzęcymi</vt:lpstr>
      <vt:lpstr>Plan prezentacji</vt:lpstr>
      <vt:lpstr>Status prawny</vt:lpstr>
      <vt:lpstr>Etapy Brexitu</vt:lpstr>
      <vt:lpstr>Prezentacja programu PowerPoint</vt:lpstr>
      <vt:lpstr>Wymiana handlowa UE-GB po 01.01.2021</vt:lpstr>
      <vt:lpstr>Wymiana handlowa UE-GB po 01.01.2021</vt:lpstr>
      <vt:lpstr>Import zwierząt i produktów do UE</vt:lpstr>
      <vt:lpstr>Wymiana handlowa towarami</vt:lpstr>
      <vt:lpstr>Wymiana handlowa towarami</vt:lpstr>
      <vt:lpstr>Wymiana handlowa towarami</vt:lpstr>
      <vt:lpstr>Wymiana handlowa towarami</vt:lpstr>
      <vt:lpstr>Wymiana handlowa towarami</vt:lpstr>
      <vt:lpstr>Wymiana handlowa towarami</vt:lpstr>
      <vt:lpstr>Eksport zwierząt i produktów z UE do wielkiej Brytanii </vt:lpstr>
      <vt:lpstr>Eksport zwierząt i produktów z UE do wielkiej Brytanii</vt:lpstr>
      <vt:lpstr>Eksport zwierząt</vt:lpstr>
      <vt:lpstr>Eksport zwierząt</vt:lpstr>
      <vt:lpstr>Eksport zwierząt</vt:lpstr>
      <vt:lpstr>Eksport żywności</vt:lpstr>
      <vt:lpstr>Eksport żywności</vt:lpstr>
      <vt:lpstr>Eksport żywności</vt:lpstr>
      <vt:lpstr>Eksport produktów objętych środkami bezpieczeństwa</vt:lpstr>
      <vt:lpstr>Eksport produktów objętych środkami bezpieczeństwa</vt:lpstr>
      <vt:lpstr>Eksport produktów objętych środkami bezpieczeństwa</vt:lpstr>
      <vt:lpstr>Eksport ubocznych produktów</vt:lpstr>
      <vt:lpstr>Eksport z UE do Wielkiej Brytanii</vt:lpstr>
      <vt:lpstr>wyzwania</vt:lpstr>
      <vt:lpstr>Konsekwencje Brexit w dłuższej perspektywie</vt:lpstr>
      <vt:lpstr>Działania komunikacyjne GIW</vt:lpstr>
      <vt:lpstr>Działania komunikacyjne GIW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BREXIT  trade in products of animal origin</dc:title>
  <dc:creator>Anna Galica</dc:creator>
  <cp:lastModifiedBy>wet</cp:lastModifiedBy>
  <cp:revision>67</cp:revision>
  <dcterms:created xsi:type="dcterms:W3CDTF">2020-11-03T15:41:05Z</dcterms:created>
  <dcterms:modified xsi:type="dcterms:W3CDTF">2020-11-18T16:07:54Z</dcterms:modified>
</cp:coreProperties>
</file>